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notesMasterIdLst>
    <p:notesMasterId r:id="rId58"/>
  </p:notesMasterIdLst>
  <p:handoutMasterIdLst>
    <p:handoutMasterId r:id="rId59"/>
  </p:handoutMasterIdLst>
  <p:sldIdLst>
    <p:sldId id="364" r:id="rId2"/>
    <p:sldId id="350" r:id="rId3"/>
    <p:sldId id="346" r:id="rId4"/>
    <p:sldId id="352" r:id="rId5"/>
    <p:sldId id="347" r:id="rId6"/>
    <p:sldId id="262" r:id="rId7"/>
    <p:sldId id="360" r:id="rId8"/>
    <p:sldId id="274" r:id="rId9"/>
    <p:sldId id="279" r:id="rId10"/>
    <p:sldId id="361" r:id="rId11"/>
    <p:sldId id="371" r:id="rId12"/>
    <p:sldId id="281" r:id="rId13"/>
    <p:sldId id="409" r:id="rId14"/>
    <p:sldId id="305" r:id="rId15"/>
    <p:sldId id="302" r:id="rId16"/>
    <p:sldId id="306" r:id="rId17"/>
    <p:sldId id="388" r:id="rId18"/>
    <p:sldId id="365" r:id="rId19"/>
    <p:sldId id="368" r:id="rId20"/>
    <p:sldId id="275" r:id="rId21"/>
    <p:sldId id="381" r:id="rId22"/>
    <p:sldId id="389" r:id="rId23"/>
    <p:sldId id="369" r:id="rId24"/>
    <p:sldId id="370" r:id="rId25"/>
    <p:sldId id="366" r:id="rId26"/>
    <p:sldId id="390" r:id="rId27"/>
    <p:sldId id="391" r:id="rId28"/>
    <p:sldId id="380" r:id="rId29"/>
    <p:sldId id="374" r:id="rId30"/>
    <p:sldId id="375" r:id="rId31"/>
    <p:sldId id="378" r:id="rId32"/>
    <p:sldId id="379" r:id="rId33"/>
    <p:sldId id="367" r:id="rId34"/>
    <p:sldId id="392" r:id="rId35"/>
    <p:sldId id="393" r:id="rId36"/>
    <p:sldId id="394" r:id="rId37"/>
    <p:sldId id="395" r:id="rId38"/>
    <p:sldId id="397" r:id="rId39"/>
    <p:sldId id="402" r:id="rId40"/>
    <p:sldId id="403" r:id="rId41"/>
    <p:sldId id="404" r:id="rId42"/>
    <p:sldId id="405" r:id="rId43"/>
    <p:sldId id="406" r:id="rId44"/>
    <p:sldId id="407" r:id="rId45"/>
    <p:sldId id="401" r:id="rId46"/>
    <p:sldId id="400" r:id="rId47"/>
    <p:sldId id="398" r:id="rId48"/>
    <p:sldId id="399" r:id="rId49"/>
    <p:sldId id="408" r:id="rId50"/>
    <p:sldId id="383" r:id="rId51"/>
    <p:sldId id="384" r:id="rId52"/>
    <p:sldId id="382" r:id="rId53"/>
    <p:sldId id="287" r:id="rId54"/>
    <p:sldId id="372" r:id="rId55"/>
    <p:sldId id="373" r:id="rId56"/>
    <p:sldId id="387" r:id="rId57"/>
  </p:sldIdLst>
  <p:sldSz cx="7559675" cy="106918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81">
          <p15:clr>
            <a:srgbClr val="A4A3A4"/>
          </p15:clr>
        </p15:guide>
        <p15:guide id="3" pos="340" userDrawn="1">
          <p15:clr>
            <a:srgbClr val="A4A3A4"/>
          </p15:clr>
        </p15:guide>
        <p15:guide id="5" orient="horz" pos="351" userDrawn="1">
          <p15:clr>
            <a:srgbClr val="A4A3A4"/>
          </p15:clr>
        </p15:guide>
        <p15:guide id="6" orient="horz" pos="6384" userDrawn="1">
          <p15:clr>
            <a:srgbClr val="A4A3A4"/>
          </p15:clr>
        </p15:guide>
        <p15:guide id="7" pos="44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75"/>
    <a:srgbClr val="FF9933"/>
    <a:srgbClr val="DEF9FF"/>
    <a:srgbClr val="CCFF99"/>
    <a:srgbClr val="CCFFFF"/>
    <a:srgbClr val="E2B700"/>
    <a:srgbClr val="FFEFAB"/>
    <a:srgbClr val="FFDD4F"/>
    <a:srgbClr val="FFD21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none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none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none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none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none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84" autoAdjust="0"/>
    <p:restoredTop sz="95216" autoAdjust="0"/>
  </p:normalViewPr>
  <p:slideViewPr>
    <p:cSldViewPr snapToGrid="0" showGuides="1">
      <p:cViewPr varScale="1">
        <p:scale>
          <a:sx n="49" d="100"/>
          <a:sy n="49" d="100"/>
        </p:scale>
        <p:origin x="2520" y="54"/>
      </p:cViewPr>
      <p:guideLst>
        <p:guide orient="horz" pos="3390"/>
        <p:guide pos="2381"/>
        <p:guide pos="340"/>
        <p:guide orient="horz" pos="351"/>
        <p:guide orient="horz" pos="6384"/>
        <p:guide pos="44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078" y="9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휨강도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51B-4A5C-9DAA-74F66200E55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F51B-4A5C-9DAA-74F66200E551}"/>
              </c:ext>
            </c:extLst>
          </c:dPt>
          <c:cat>
            <c:strRef>
              <c:f>Sheet1!$A$2:$A$3</c:f>
              <c:strCache>
                <c:ptCount val="2"/>
                <c:pt idx="0">
                  <c:v>KSF4042</c:v>
                </c:pt>
                <c:pt idx="1">
                  <c:v>KRM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1B-4A5C-9DAA-74F66200E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252336"/>
        <c:axId val="43252880"/>
      </c:barChart>
      <c:catAx>
        <c:axId val="4325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252880"/>
        <c:crosses val="autoZero"/>
        <c:auto val="1"/>
        <c:lblAlgn val="ctr"/>
        <c:lblOffset val="100"/>
        <c:noMultiLvlLbl val="0"/>
      </c:catAx>
      <c:valAx>
        <c:axId val="43252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25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altLang="en-US" dirty="0" err="1"/>
              <a:t>내알칼리성</a:t>
            </a:r>
            <a:endParaRPr lang="ko-KR" alt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압축강도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FB9-4FC6-B43A-AEE4E3BAD2B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FFB9-4FC6-B43A-AEE4E3BAD2B4}"/>
              </c:ext>
            </c:extLst>
          </c:dPt>
          <c:cat>
            <c:strRef>
              <c:f>Sheet1!$A$2:$A$3</c:f>
              <c:strCache>
                <c:ptCount val="2"/>
                <c:pt idx="0">
                  <c:v>KSF4042</c:v>
                </c:pt>
                <c:pt idx="1">
                  <c:v>KRM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40.799999999999997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B9-4FC6-B43A-AEE4E3BAD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43632"/>
        <c:axId val="43239824"/>
      </c:barChart>
      <c:catAx>
        <c:axId val="43243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239824"/>
        <c:crosses val="autoZero"/>
        <c:auto val="1"/>
        <c:lblAlgn val="ctr"/>
        <c:lblOffset val="100"/>
        <c:noMultiLvlLbl val="0"/>
      </c:catAx>
      <c:valAx>
        <c:axId val="43239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243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부착강도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22D-48E2-BF91-31F66E9A86F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322D-48E2-BF91-31F66E9A86FF}"/>
              </c:ext>
            </c:extLst>
          </c:dPt>
          <c:cat>
            <c:strRef>
              <c:f>Sheet1!$A$2:$A$3</c:f>
              <c:strCache>
                <c:ptCount val="2"/>
                <c:pt idx="0">
                  <c:v>KSF4042</c:v>
                </c:pt>
                <c:pt idx="1">
                  <c:v>KRM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2D-48E2-BF91-31F66E9A8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53968"/>
        <c:axId val="43240368"/>
      </c:barChart>
      <c:catAx>
        <c:axId val="43253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240368"/>
        <c:crosses val="autoZero"/>
        <c:auto val="1"/>
        <c:lblAlgn val="ctr"/>
        <c:lblOffset val="100"/>
        <c:noMultiLvlLbl val="0"/>
      </c:catAx>
      <c:valAx>
        <c:axId val="43240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253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ko-K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523F4F-7837-44C1-AC17-709D4575B682}" type="doc">
      <dgm:prSet loTypeId="urn:microsoft.com/office/officeart/2005/8/layout/matrix1" loCatId="matrix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5E5452AE-D69D-4AB6-9D57-B6E4468B26D0}">
      <dgm:prSet phldrT="[텍스트]" custT="1"/>
      <dgm:spPr/>
      <dgm:t>
        <a:bodyPr/>
        <a:lstStyle/>
        <a:p>
          <a:pPr latinLnBrk="1"/>
          <a:r>
            <a:rPr lang="ko-KR" altLang="en-US" sz="1800" dirty="0">
              <a:latin typeface="휴먼엑스포" panose="02030504000101010101" pitchFamily="18" charset="-127"/>
              <a:ea typeface="휴먼엑스포" panose="02030504000101010101" pitchFamily="18" charset="-127"/>
            </a:rPr>
            <a:t>기대효과</a:t>
          </a:r>
        </a:p>
      </dgm:t>
    </dgm:pt>
    <dgm:pt modelId="{98E186BA-690E-480D-9C16-291889BAC3AA}" type="parTrans" cxnId="{91249EA6-0E72-4B1D-A2A2-43408C00E613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F67D2C4B-6027-4ED7-91F1-B0537C37CF91}" type="sibTrans" cxnId="{91249EA6-0E72-4B1D-A2A2-43408C00E613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6D522F7B-54C1-47BE-888E-DF16FB9BF543}">
      <dgm:prSet phldrT="[텍스트]" custT="1"/>
      <dgm:spPr/>
      <dgm:t>
        <a:bodyPr/>
        <a:lstStyle/>
        <a:p>
          <a:pPr latinLnBrk="1"/>
          <a:endParaRPr lang="en-US" altLang="ko-KR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latinLnBrk="1"/>
          <a:r>
            <a:rPr lang="ko-KR" altLang="en-US" sz="1400" dirty="0">
              <a:latin typeface="휴먼엑스포" panose="02030504000101010101" pitchFamily="18" charset="-127"/>
              <a:ea typeface="휴먼엑스포" panose="02030504000101010101" pitchFamily="18" charset="-127"/>
            </a:rPr>
            <a:t>공정 자동화</a:t>
          </a:r>
        </a:p>
      </dgm:t>
    </dgm:pt>
    <dgm:pt modelId="{62A0533F-DD34-4CB7-B216-A89CE66D2128}" type="parTrans" cxnId="{C4820DA6-BD4A-4518-A68A-FE3237B40986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469B80EC-3D9A-4750-8375-B55AF8988420}" type="sibTrans" cxnId="{C4820DA6-BD4A-4518-A68A-FE3237B40986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2A02CBD2-EF02-48AF-81CB-FAAFC8025BA8}">
      <dgm:prSet phldrT="[텍스트]" custT="1"/>
      <dgm:spPr/>
      <dgm:t>
        <a:bodyPr/>
        <a:lstStyle/>
        <a:p>
          <a:pPr latinLnBrk="1"/>
          <a:endParaRPr lang="en-US" altLang="ko-KR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latinLnBrk="1"/>
          <a:r>
            <a:rPr lang="ko-KR" altLang="en-US" sz="1400" dirty="0">
              <a:latin typeface="휴먼엑스포" panose="02030504000101010101" pitchFamily="18" charset="-127"/>
              <a:ea typeface="휴먼엑스포" panose="02030504000101010101" pitchFamily="18" charset="-127"/>
            </a:rPr>
            <a:t>균일한</a:t>
          </a:r>
          <a:endParaRPr lang="en-US" altLang="ko-KR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latinLnBrk="1"/>
          <a:r>
            <a:rPr lang="ko-KR" altLang="en-US" sz="1400" dirty="0">
              <a:latin typeface="휴먼엑스포" panose="02030504000101010101" pitchFamily="18" charset="-127"/>
              <a:ea typeface="휴먼엑스포" panose="02030504000101010101" pitchFamily="18" charset="-127"/>
            </a:rPr>
            <a:t>품질관리</a:t>
          </a:r>
        </a:p>
      </dgm:t>
    </dgm:pt>
    <dgm:pt modelId="{6263BD5B-2E52-46F2-9EE0-F8C095C907EE}" type="parTrans" cxnId="{E613A463-C8C6-4A20-AF67-93315E5AF309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0B8FF5F2-0F12-4F16-82AE-41F9DECDCB6F}" type="sibTrans" cxnId="{E613A463-C8C6-4A20-AF67-93315E5AF309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A4BF697E-6CF2-4B28-9D66-E231BD13086B}">
      <dgm:prSet phldrT="[텍스트]" custT="1"/>
      <dgm:spPr/>
      <dgm:t>
        <a:bodyPr/>
        <a:lstStyle/>
        <a:p>
          <a:pPr latinLnBrk="1"/>
          <a:r>
            <a:rPr lang="ko-KR" altLang="en-US" sz="1400" dirty="0">
              <a:latin typeface="휴먼엑스포" panose="02030504000101010101" pitchFamily="18" charset="-127"/>
              <a:ea typeface="휴먼엑스포" panose="02030504000101010101" pitchFamily="18" charset="-127"/>
            </a:rPr>
            <a:t>세정 시간 단축</a:t>
          </a:r>
          <a:endParaRPr lang="en-US" altLang="ko-KR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latinLnBrk="1"/>
          <a:endParaRPr lang="ko-KR" altLang="en-US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02BB4A81-F177-4673-A9E1-910561A2006D}" type="parTrans" cxnId="{ED37DA57-9252-4D0D-8C07-4ED55D46D28B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CEA8DC95-CC53-4543-82BA-190E4FD2915D}" type="sibTrans" cxnId="{ED37DA57-9252-4D0D-8C07-4ED55D46D28B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686E3BE6-B310-48F9-A2E1-FE39A64E572A}">
      <dgm:prSet phldrT="[텍스트]" custT="1"/>
      <dgm:spPr/>
      <dgm:t>
        <a:bodyPr/>
        <a:lstStyle/>
        <a:p>
          <a:pPr latinLnBrk="1"/>
          <a:r>
            <a:rPr lang="ko-KR" altLang="en-US" sz="1400" dirty="0">
              <a:latin typeface="휴먼엑스포" panose="02030504000101010101" pitchFamily="18" charset="-127"/>
              <a:ea typeface="휴먼엑스포" panose="02030504000101010101" pitchFamily="18" charset="-127"/>
            </a:rPr>
            <a:t>친환경적</a:t>
          </a:r>
          <a:endParaRPr lang="en-US" altLang="ko-KR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latinLnBrk="1"/>
          <a:r>
            <a:rPr lang="ko-KR" altLang="en-US" sz="1400" dirty="0">
              <a:latin typeface="휴먼엑스포" panose="02030504000101010101" pitchFamily="18" charset="-127"/>
              <a:ea typeface="휴먼엑스포" panose="02030504000101010101" pitchFamily="18" charset="-127"/>
            </a:rPr>
            <a:t>작업환경</a:t>
          </a:r>
          <a:endParaRPr lang="en-US" altLang="ko-KR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latinLnBrk="1"/>
          <a:endParaRPr lang="ko-KR" altLang="en-US" sz="14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B6559822-CA1F-4CD2-96BA-3925145C5074}" type="parTrans" cxnId="{60A79809-C0F4-4F18-914C-B9CE230D65E3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7EFAC9F5-7120-45FB-B622-01B7113EB3F8}" type="sibTrans" cxnId="{60A79809-C0F4-4F18-914C-B9CE230D65E3}">
      <dgm:prSet/>
      <dgm:spPr/>
      <dgm:t>
        <a:bodyPr/>
        <a:lstStyle/>
        <a:p>
          <a:pPr latinLnBrk="1"/>
          <a:endParaRPr lang="ko-KR" altLang="en-US" sz="1400">
            <a:latin typeface="휴먼엑스포" panose="02030504000101010101" pitchFamily="18" charset="-127"/>
            <a:ea typeface="휴먼엑스포" panose="02030504000101010101" pitchFamily="18" charset="-127"/>
          </a:endParaRPr>
        </a:p>
      </dgm:t>
    </dgm:pt>
    <dgm:pt modelId="{F5729F70-46C4-4F1F-B285-99AE650D79CF}" type="pres">
      <dgm:prSet presAssocID="{F0523F4F-7837-44C1-AC17-709D4575B68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ADB5857-75D1-4B36-9F6F-8CA8E6580F8B}" type="pres">
      <dgm:prSet presAssocID="{F0523F4F-7837-44C1-AC17-709D4575B682}" presName="matrix" presStyleCnt="0"/>
      <dgm:spPr/>
    </dgm:pt>
    <dgm:pt modelId="{58DA4AAC-FB9C-41F1-948F-E5D0A59D4DEF}" type="pres">
      <dgm:prSet presAssocID="{F0523F4F-7837-44C1-AC17-709D4575B682}" presName="tile1" presStyleLbl="node1" presStyleIdx="0" presStyleCnt="4"/>
      <dgm:spPr/>
    </dgm:pt>
    <dgm:pt modelId="{1D566FBC-70D6-4128-8D44-C72BFC904B54}" type="pres">
      <dgm:prSet presAssocID="{F0523F4F-7837-44C1-AC17-709D4575B68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034A661-FE49-436A-823E-57A77F71FBD6}" type="pres">
      <dgm:prSet presAssocID="{F0523F4F-7837-44C1-AC17-709D4575B682}" presName="tile2" presStyleLbl="node1" presStyleIdx="1" presStyleCnt="4"/>
      <dgm:spPr/>
    </dgm:pt>
    <dgm:pt modelId="{09901D21-E01D-4012-AB1E-A3645D5B341E}" type="pres">
      <dgm:prSet presAssocID="{F0523F4F-7837-44C1-AC17-709D4575B68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0D4AFF6-F2FE-4CA4-951F-A71B4871B585}" type="pres">
      <dgm:prSet presAssocID="{F0523F4F-7837-44C1-AC17-709D4575B682}" presName="tile3" presStyleLbl="node1" presStyleIdx="2" presStyleCnt="4"/>
      <dgm:spPr/>
    </dgm:pt>
    <dgm:pt modelId="{F24C1AAC-4FF0-4643-B6A0-44CB2E49B04D}" type="pres">
      <dgm:prSet presAssocID="{F0523F4F-7837-44C1-AC17-709D4575B68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FC6A856-A7C3-4B89-95AD-16D5BC63E92D}" type="pres">
      <dgm:prSet presAssocID="{F0523F4F-7837-44C1-AC17-709D4575B682}" presName="tile4" presStyleLbl="node1" presStyleIdx="3" presStyleCnt="4" custScaleX="102635" custLinFactNeighborX="-916" custLinFactNeighborY="-396"/>
      <dgm:spPr/>
    </dgm:pt>
    <dgm:pt modelId="{D7CD8722-087B-45A1-B0DA-9C3C87E55279}" type="pres">
      <dgm:prSet presAssocID="{F0523F4F-7837-44C1-AC17-709D4575B68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34D1833-508E-49C4-B6FF-15BD7207914D}" type="pres">
      <dgm:prSet presAssocID="{F0523F4F-7837-44C1-AC17-709D4575B682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0A79809-C0F4-4F18-914C-B9CE230D65E3}" srcId="{5E5452AE-D69D-4AB6-9D57-B6E4468B26D0}" destId="{686E3BE6-B310-48F9-A2E1-FE39A64E572A}" srcOrd="3" destOrd="0" parTransId="{B6559822-CA1F-4CD2-96BA-3925145C5074}" sibTransId="{7EFAC9F5-7120-45FB-B622-01B7113EB3F8}"/>
    <dgm:cxn modelId="{6BDD4E43-A518-493D-A46B-048F36670E34}" type="presOf" srcId="{F0523F4F-7837-44C1-AC17-709D4575B682}" destId="{F5729F70-46C4-4F1F-B285-99AE650D79CF}" srcOrd="0" destOrd="0" presId="urn:microsoft.com/office/officeart/2005/8/layout/matrix1"/>
    <dgm:cxn modelId="{E613A463-C8C6-4A20-AF67-93315E5AF309}" srcId="{5E5452AE-D69D-4AB6-9D57-B6E4468B26D0}" destId="{2A02CBD2-EF02-48AF-81CB-FAAFC8025BA8}" srcOrd="1" destOrd="0" parTransId="{6263BD5B-2E52-46F2-9EE0-F8C095C907EE}" sibTransId="{0B8FF5F2-0F12-4F16-82AE-41F9DECDCB6F}"/>
    <dgm:cxn modelId="{5ABEB343-77CF-40CE-9ADF-B461957F5C18}" type="presOf" srcId="{A4BF697E-6CF2-4B28-9D66-E231BD13086B}" destId="{E0D4AFF6-F2FE-4CA4-951F-A71B4871B585}" srcOrd="0" destOrd="0" presId="urn:microsoft.com/office/officeart/2005/8/layout/matrix1"/>
    <dgm:cxn modelId="{2EADE46A-BA3E-42F5-8F55-6642E11B6093}" type="presOf" srcId="{5E5452AE-D69D-4AB6-9D57-B6E4468B26D0}" destId="{A34D1833-508E-49C4-B6FF-15BD7207914D}" srcOrd="0" destOrd="0" presId="urn:microsoft.com/office/officeart/2005/8/layout/matrix1"/>
    <dgm:cxn modelId="{5D91B477-F5C4-4C68-8379-EFB0938309FA}" type="presOf" srcId="{A4BF697E-6CF2-4B28-9D66-E231BD13086B}" destId="{F24C1AAC-4FF0-4643-B6A0-44CB2E49B04D}" srcOrd="1" destOrd="0" presId="urn:microsoft.com/office/officeart/2005/8/layout/matrix1"/>
    <dgm:cxn modelId="{ED37DA57-9252-4D0D-8C07-4ED55D46D28B}" srcId="{5E5452AE-D69D-4AB6-9D57-B6E4468B26D0}" destId="{A4BF697E-6CF2-4B28-9D66-E231BD13086B}" srcOrd="2" destOrd="0" parTransId="{02BB4A81-F177-4673-A9E1-910561A2006D}" sibTransId="{CEA8DC95-CC53-4543-82BA-190E4FD2915D}"/>
    <dgm:cxn modelId="{827DB059-2F6A-4673-8298-7F0A8F1D2B4B}" type="presOf" srcId="{6D522F7B-54C1-47BE-888E-DF16FB9BF543}" destId="{1D566FBC-70D6-4128-8D44-C72BFC904B54}" srcOrd="1" destOrd="0" presId="urn:microsoft.com/office/officeart/2005/8/layout/matrix1"/>
    <dgm:cxn modelId="{0B75357E-6AFF-4EE9-9DBF-68913D847E26}" type="presOf" srcId="{686E3BE6-B310-48F9-A2E1-FE39A64E572A}" destId="{D7CD8722-087B-45A1-B0DA-9C3C87E55279}" srcOrd="1" destOrd="0" presId="urn:microsoft.com/office/officeart/2005/8/layout/matrix1"/>
    <dgm:cxn modelId="{C4820DA6-BD4A-4518-A68A-FE3237B40986}" srcId="{5E5452AE-D69D-4AB6-9D57-B6E4468B26D0}" destId="{6D522F7B-54C1-47BE-888E-DF16FB9BF543}" srcOrd="0" destOrd="0" parTransId="{62A0533F-DD34-4CB7-B216-A89CE66D2128}" sibTransId="{469B80EC-3D9A-4750-8375-B55AF8988420}"/>
    <dgm:cxn modelId="{91249EA6-0E72-4B1D-A2A2-43408C00E613}" srcId="{F0523F4F-7837-44C1-AC17-709D4575B682}" destId="{5E5452AE-D69D-4AB6-9D57-B6E4468B26D0}" srcOrd="0" destOrd="0" parTransId="{98E186BA-690E-480D-9C16-291889BAC3AA}" sibTransId="{F67D2C4B-6027-4ED7-91F1-B0537C37CF91}"/>
    <dgm:cxn modelId="{091DDFB7-4778-4C6C-9113-86399B548BA8}" type="presOf" srcId="{2A02CBD2-EF02-48AF-81CB-FAAFC8025BA8}" destId="{3034A661-FE49-436A-823E-57A77F71FBD6}" srcOrd="0" destOrd="0" presId="urn:microsoft.com/office/officeart/2005/8/layout/matrix1"/>
    <dgm:cxn modelId="{58E8EDDF-2DC6-47D1-89A2-8987D2F3B29B}" type="presOf" srcId="{2A02CBD2-EF02-48AF-81CB-FAAFC8025BA8}" destId="{09901D21-E01D-4012-AB1E-A3645D5B341E}" srcOrd="1" destOrd="0" presId="urn:microsoft.com/office/officeart/2005/8/layout/matrix1"/>
    <dgm:cxn modelId="{3D43E3E3-F4C8-42A0-A51A-96556349A241}" type="presOf" srcId="{6D522F7B-54C1-47BE-888E-DF16FB9BF543}" destId="{58DA4AAC-FB9C-41F1-948F-E5D0A59D4DEF}" srcOrd="0" destOrd="0" presId="urn:microsoft.com/office/officeart/2005/8/layout/matrix1"/>
    <dgm:cxn modelId="{EC519DE8-9F2C-4D83-8F0C-AE9EC490B67A}" type="presOf" srcId="{686E3BE6-B310-48F9-A2E1-FE39A64E572A}" destId="{2FC6A856-A7C3-4B89-95AD-16D5BC63E92D}" srcOrd="0" destOrd="0" presId="urn:microsoft.com/office/officeart/2005/8/layout/matrix1"/>
    <dgm:cxn modelId="{2CC0E14E-E922-4DE1-AA9F-C41FB533D2C8}" type="presParOf" srcId="{F5729F70-46C4-4F1F-B285-99AE650D79CF}" destId="{9ADB5857-75D1-4B36-9F6F-8CA8E6580F8B}" srcOrd="0" destOrd="0" presId="urn:microsoft.com/office/officeart/2005/8/layout/matrix1"/>
    <dgm:cxn modelId="{CF6A6BD9-A845-49F1-9B63-78D4EFBF1929}" type="presParOf" srcId="{9ADB5857-75D1-4B36-9F6F-8CA8E6580F8B}" destId="{58DA4AAC-FB9C-41F1-948F-E5D0A59D4DEF}" srcOrd="0" destOrd="0" presId="urn:microsoft.com/office/officeart/2005/8/layout/matrix1"/>
    <dgm:cxn modelId="{4076CEBB-FFAD-4085-885C-30066C585B34}" type="presParOf" srcId="{9ADB5857-75D1-4B36-9F6F-8CA8E6580F8B}" destId="{1D566FBC-70D6-4128-8D44-C72BFC904B54}" srcOrd="1" destOrd="0" presId="urn:microsoft.com/office/officeart/2005/8/layout/matrix1"/>
    <dgm:cxn modelId="{C855D926-0F7F-4D4A-83D4-54E099557117}" type="presParOf" srcId="{9ADB5857-75D1-4B36-9F6F-8CA8E6580F8B}" destId="{3034A661-FE49-436A-823E-57A77F71FBD6}" srcOrd="2" destOrd="0" presId="urn:microsoft.com/office/officeart/2005/8/layout/matrix1"/>
    <dgm:cxn modelId="{DB126151-CD60-4CA5-BB27-C9908D52A422}" type="presParOf" srcId="{9ADB5857-75D1-4B36-9F6F-8CA8E6580F8B}" destId="{09901D21-E01D-4012-AB1E-A3645D5B341E}" srcOrd="3" destOrd="0" presId="urn:microsoft.com/office/officeart/2005/8/layout/matrix1"/>
    <dgm:cxn modelId="{259A1B97-F94F-41D0-9EF1-4D046CE69A2E}" type="presParOf" srcId="{9ADB5857-75D1-4B36-9F6F-8CA8E6580F8B}" destId="{E0D4AFF6-F2FE-4CA4-951F-A71B4871B585}" srcOrd="4" destOrd="0" presId="urn:microsoft.com/office/officeart/2005/8/layout/matrix1"/>
    <dgm:cxn modelId="{C9B02E5C-BE34-4EAA-89E8-96C0305D1CD2}" type="presParOf" srcId="{9ADB5857-75D1-4B36-9F6F-8CA8E6580F8B}" destId="{F24C1AAC-4FF0-4643-B6A0-44CB2E49B04D}" srcOrd="5" destOrd="0" presId="urn:microsoft.com/office/officeart/2005/8/layout/matrix1"/>
    <dgm:cxn modelId="{03B70EB4-61DD-4328-8167-5ECF9A46C5A1}" type="presParOf" srcId="{9ADB5857-75D1-4B36-9F6F-8CA8E6580F8B}" destId="{2FC6A856-A7C3-4B89-95AD-16D5BC63E92D}" srcOrd="6" destOrd="0" presId="urn:microsoft.com/office/officeart/2005/8/layout/matrix1"/>
    <dgm:cxn modelId="{6959575D-D686-4DBD-A23D-9B5CD00AEBB5}" type="presParOf" srcId="{9ADB5857-75D1-4B36-9F6F-8CA8E6580F8B}" destId="{D7CD8722-087B-45A1-B0DA-9C3C87E55279}" srcOrd="7" destOrd="0" presId="urn:microsoft.com/office/officeart/2005/8/layout/matrix1"/>
    <dgm:cxn modelId="{0B3ED761-7705-41A0-85AF-5FDDBA04D5CF}" type="presParOf" srcId="{F5729F70-46C4-4F1F-B285-99AE650D79CF}" destId="{A34D1833-508E-49C4-B6FF-15BD7207914D}" srcOrd="1" destOrd="0" presId="urn:microsoft.com/office/officeart/2005/8/layout/matrix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0116A0-2FD0-4C5C-95A5-D954AD8549B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2D0EEEC-A221-4E6B-8ABD-2BE4D4E12A22}">
      <dgm:prSet phldrT="[텍스트]" custT="1"/>
      <dgm:spPr>
        <a:solidFill>
          <a:srgbClr val="CC99FF"/>
        </a:solidFill>
      </dgm:spPr>
      <dgm:t>
        <a:bodyPr/>
        <a:lstStyle/>
        <a:p>
          <a:pPr latinLnBrk="1">
            <a:lnSpc>
              <a:spcPct val="100000"/>
            </a:lnSpc>
          </a:pPr>
          <a:r>
            <a:rPr lang="ko-KR" altLang="en-US" sz="1800" dirty="0"/>
            <a:t>도장 </a:t>
          </a:r>
          <a:r>
            <a:rPr lang="ko-KR" altLang="en-US" sz="1800" dirty="0" err="1"/>
            <a:t>박리제</a:t>
          </a:r>
          <a:endParaRPr lang="en-US" altLang="ko-KR" sz="1800" dirty="0"/>
        </a:p>
        <a:p>
          <a:pPr latinLnBrk="1">
            <a:lnSpc>
              <a:spcPct val="90000"/>
            </a:lnSpc>
          </a:pPr>
          <a:r>
            <a:rPr lang="ko-KR" altLang="en-US" sz="1800" dirty="0"/>
            <a:t>도포 단계</a:t>
          </a:r>
        </a:p>
      </dgm:t>
    </dgm:pt>
    <dgm:pt modelId="{E124AA5F-AAE1-4D0C-82AE-AF4F21FEDD8B}" type="parTrans" cxnId="{264AA757-A4AA-4A94-B31C-5598FAC4CF5C}">
      <dgm:prSet/>
      <dgm:spPr/>
      <dgm:t>
        <a:bodyPr/>
        <a:lstStyle/>
        <a:p>
          <a:pPr latinLnBrk="1"/>
          <a:endParaRPr lang="ko-KR" altLang="en-US"/>
        </a:p>
      </dgm:t>
    </dgm:pt>
    <dgm:pt modelId="{8D5A4DA4-CBF3-4E6B-8BF0-971A44373137}" type="sibTrans" cxnId="{264AA757-A4AA-4A94-B31C-5598FAC4CF5C}">
      <dgm:prSet/>
      <dgm:spPr/>
      <dgm:t>
        <a:bodyPr/>
        <a:lstStyle/>
        <a:p>
          <a:pPr latinLnBrk="1"/>
          <a:endParaRPr lang="ko-KR" altLang="en-US"/>
        </a:p>
      </dgm:t>
    </dgm:pt>
    <dgm:pt modelId="{41FC3DF8-4D17-4550-B1F8-609EE925D383}">
      <dgm:prSet phldrT="[텍스트]" custT="1"/>
      <dgm:spPr>
        <a:solidFill>
          <a:srgbClr val="FFC000"/>
        </a:solidFill>
      </dgm:spPr>
      <dgm:t>
        <a:bodyPr/>
        <a:lstStyle/>
        <a:p>
          <a:pPr latinLnBrk="1"/>
          <a:r>
            <a:rPr lang="ko-KR" altLang="en-US" sz="1800" dirty="0"/>
            <a:t>이물질 제거</a:t>
          </a:r>
        </a:p>
      </dgm:t>
    </dgm:pt>
    <dgm:pt modelId="{8A34E44D-A232-4850-9EF5-773BF33227AB}" type="parTrans" cxnId="{B6B23CF7-4BB9-4E41-A32E-D6750EA0514E}">
      <dgm:prSet/>
      <dgm:spPr/>
      <dgm:t>
        <a:bodyPr/>
        <a:lstStyle/>
        <a:p>
          <a:pPr latinLnBrk="1"/>
          <a:endParaRPr lang="ko-KR" altLang="en-US"/>
        </a:p>
      </dgm:t>
    </dgm:pt>
    <dgm:pt modelId="{BF22A7CA-4C31-4A49-86BE-B934F25E329B}" type="sibTrans" cxnId="{B6B23CF7-4BB9-4E41-A32E-D6750EA0514E}">
      <dgm:prSet/>
      <dgm:spPr/>
      <dgm:t>
        <a:bodyPr/>
        <a:lstStyle/>
        <a:p>
          <a:pPr latinLnBrk="1"/>
          <a:endParaRPr lang="ko-KR" altLang="en-US"/>
        </a:p>
      </dgm:t>
    </dgm:pt>
    <dgm:pt modelId="{E6A9D923-9634-40A1-B23E-0303357374F1}">
      <dgm:prSet phldrT="[텍스트]" custT="1"/>
      <dgm:spPr>
        <a:solidFill>
          <a:srgbClr val="92D050"/>
        </a:solidFill>
        <a:ln w="12700">
          <a:solidFill>
            <a:schemeClr val="bg1"/>
          </a:solidFill>
        </a:ln>
      </dgm:spPr>
      <dgm:t>
        <a:bodyPr/>
        <a:lstStyle/>
        <a:p>
          <a:pPr latinLnBrk="1">
            <a:lnSpc>
              <a:spcPct val="100000"/>
            </a:lnSpc>
          </a:pPr>
          <a:r>
            <a:rPr lang="ko-KR" altLang="en-US" sz="1800" dirty="0"/>
            <a:t>레이저세정단계</a:t>
          </a:r>
        </a:p>
      </dgm:t>
    </dgm:pt>
    <dgm:pt modelId="{33368813-9092-40B4-9920-9D7AD0AFCF46}" type="parTrans" cxnId="{F8A5CEBE-83AB-4345-AA3F-505682D049B5}">
      <dgm:prSet/>
      <dgm:spPr/>
      <dgm:t>
        <a:bodyPr/>
        <a:lstStyle/>
        <a:p>
          <a:pPr latinLnBrk="1"/>
          <a:endParaRPr lang="ko-KR" altLang="en-US"/>
        </a:p>
      </dgm:t>
    </dgm:pt>
    <dgm:pt modelId="{FDABA3D9-743F-4115-B5B3-6D8387E4886D}" type="sibTrans" cxnId="{F8A5CEBE-83AB-4345-AA3F-505682D049B5}">
      <dgm:prSet/>
      <dgm:spPr/>
      <dgm:t>
        <a:bodyPr/>
        <a:lstStyle/>
        <a:p>
          <a:pPr latinLnBrk="1"/>
          <a:endParaRPr lang="ko-KR" altLang="en-US"/>
        </a:p>
      </dgm:t>
    </dgm:pt>
    <dgm:pt modelId="{5C961C34-D520-450F-9241-D2D38261CBD5}" type="pres">
      <dgm:prSet presAssocID="{390116A0-2FD0-4C5C-95A5-D954AD8549BD}" presName="CompostProcess" presStyleCnt="0">
        <dgm:presLayoutVars>
          <dgm:dir/>
          <dgm:resizeHandles val="exact"/>
        </dgm:presLayoutVars>
      </dgm:prSet>
      <dgm:spPr/>
    </dgm:pt>
    <dgm:pt modelId="{A2073F76-08C7-400B-87D7-2161D7303305}" type="pres">
      <dgm:prSet presAssocID="{390116A0-2FD0-4C5C-95A5-D954AD8549BD}" presName="arrow" presStyleLbl="bgShp" presStyleIdx="0" presStyleCnt="1" custLinFactNeighborX="338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chemeClr val="accent4">
                <a:lumMod val="10000"/>
                <a:lumOff val="9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5">
                <a:lumMod val="75000"/>
              </a:schemeClr>
            </a:gs>
          </a:gsLst>
          <a:lin ang="0" scaled="1"/>
          <a:tileRect/>
        </a:gradFill>
      </dgm:spPr>
    </dgm:pt>
    <dgm:pt modelId="{89C83186-F110-4216-9F38-1CBCECBB1F2A}" type="pres">
      <dgm:prSet presAssocID="{390116A0-2FD0-4C5C-95A5-D954AD8549BD}" presName="linearProcess" presStyleCnt="0"/>
      <dgm:spPr/>
    </dgm:pt>
    <dgm:pt modelId="{6423A0CB-7846-48A6-BBCF-684DC0FFC001}" type="pres">
      <dgm:prSet presAssocID="{B2D0EEEC-A221-4E6B-8ABD-2BE4D4E12A22}" presName="textNode" presStyleLbl="node1" presStyleIdx="0" presStyleCnt="3">
        <dgm:presLayoutVars>
          <dgm:bulletEnabled val="1"/>
        </dgm:presLayoutVars>
      </dgm:prSet>
      <dgm:spPr/>
    </dgm:pt>
    <dgm:pt modelId="{B9230A63-A203-4256-961E-39EFE00F56C2}" type="pres">
      <dgm:prSet presAssocID="{8D5A4DA4-CBF3-4E6B-8BF0-971A44373137}" presName="sibTrans" presStyleCnt="0"/>
      <dgm:spPr/>
    </dgm:pt>
    <dgm:pt modelId="{25AB4E3B-E8E0-4C8C-9203-9DCF3577EDA5}" type="pres">
      <dgm:prSet presAssocID="{41FC3DF8-4D17-4550-B1F8-609EE925D383}" presName="textNode" presStyleLbl="node1" presStyleIdx="1" presStyleCnt="3">
        <dgm:presLayoutVars>
          <dgm:bulletEnabled val="1"/>
        </dgm:presLayoutVars>
      </dgm:prSet>
      <dgm:spPr/>
    </dgm:pt>
    <dgm:pt modelId="{68CD7969-C4B4-4925-AC94-A205BF34607B}" type="pres">
      <dgm:prSet presAssocID="{BF22A7CA-4C31-4A49-86BE-B934F25E329B}" presName="sibTrans" presStyleCnt="0"/>
      <dgm:spPr/>
    </dgm:pt>
    <dgm:pt modelId="{1A8A55A5-2AD4-4B3A-80D2-C5CE1C345B9A}" type="pres">
      <dgm:prSet presAssocID="{E6A9D923-9634-40A1-B23E-0303357374F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45AA332-3C91-4011-8AD1-F0B294C4F764}" type="presOf" srcId="{E6A9D923-9634-40A1-B23E-0303357374F1}" destId="{1A8A55A5-2AD4-4B3A-80D2-C5CE1C345B9A}" srcOrd="0" destOrd="0" presId="urn:microsoft.com/office/officeart/2005/8/layout/hProcess9"/>
    <dgm:cxn modelId="{C1E35236-61CF-4D17-A20D-E81A9A442BD8}" type="presOf" srcId="{41FC3DF8-4D17-4550-B1F8-609EE925D383}" destId="{25AB4E3B-E8E0-4C8C-9203-9DCF3577EDA5}" srcOrd="0" destOrd="0" presId="urn:microsoft.com/office/officeart/2005/8/layout/hProcess9"/>
    <dgm:cxn modelId="{8D297148-6622-41CA-BDD7-821B146D1A40}" type="presOf" srcId="{B2D0EEEC-A221-4E6B-8ABD-2BE4D4E12A22}" destId="{6423A0CB-7846-48A6-BBCF-684DC0FFC001}" srcOrd="0" destOrd="0" presId="urn:microsoft.com/office/officeart/2005/8/layout/hProcess9"/>
    <dgm:cxn modelId="{264AA757-A4AA-4A94-B31C-5598FAC4CF5C}" srcId="{390116A0-2FD0-4C5C-95A5-D954AD8549BD}" destId="{B2D0EEEC-A221-4E6B-8ABD-2BE4D4E12A22}" srcOrd="0" destOrd="0" parTransId="{E124AA5F-AAE1-4D0C-82AE-AF4F21FEDD8B}" sibTransId="{8D5A4DA4-CBF3-4E6B-8BF0-971A44373137}"/>
    <dgm:cxn modelId="{F8A5CEBE-83AB-4345-AA3F-505682D049B5}" srcId="{390116A0-2FD0-4C5C-95A5-D954AD8549BD}" destId="{E6A9D923-9634-40A1-B23E-0303357374F1}" srcOrd="2" destOrd="0" parTransId="{33368813-9092-40B4-9920-9D7AD0AFCF46}" sibTransId="{FDABA3D9-743F-4115-B5B3-6D8387E4886D}"/>
    <dgm:cxn modelId="{B6B23CF7-4BB9-4E41-A32E-D6750EA0514E}" srcId="{390116A0-2FD0-4C5C-95A5-D954AD8549BD}" destId="{41FC3DF8-4D17-4550-B1F8-609EE925D383}" srcOrd="1" destOrd="0" parTransId="{8A34E44D-A232-4850-9EF5-773BF33227AB}" sibTransId="{BF22A7CA-4C31-4A49-86BE-B934F25E329B}"/>
    <dgm:cxn modelId="{9C0A67FD-96C7-4C6A-8601-7AB09636088F}" type="presOf" srcId="{390116A0-2FD0-4C5C-95A5-D954AD8549BD}" destId="{5C961C34-D520-450F-9241-D2D38261CBD5}" srcOrd="0" destOrd="0" presId="urn:microsoft.com/office/officeart/2005/8/layout/hProcess9"/>
    <dgm:cxn modelId="{2CB16473-6397-48CA-B9C9-17CD077F0C46}" type="presParOf" srcId="{5C961C34-D520-450F-9241-D2D38261CBD5}" destId="{A2073F76-08C7-400B-87D7-2161D7303305}" srcOrd="0" destOrd="0" presId="urn:microsoft.com/office/officeart/2005/8/layout/hProcess9"/>
    <dgm:cxn modelId="{CF7E02A6-9765-46C9-89DF-AC125F0D9C09}" type="presParOf" srcId="{5C961C34-D520-450F-9241-D2D38261CBD5}" destId="{89C83186-F110-4216-9F38-1CBCECBB1F2A}" srcOrd="1" destOrd="0" presId="urn:microsoft.com/office/officeart/2005/8/layout/hProcess9"/>
    <dgm:cxn modelId="{62C8CFFC-7DB8-4DDE-86F8-F3A775AE4621}" type="presParOf" srcId="{89C83186-F110-4216-9F38-1CBCECBB1F2A}" destId="{6423A0CB-7846-48A6-BBCF-684DC0FFC001}" srcOrd="0" destOrd="0" presId="urn:microsoft.com/office/officeart/2005/8/layout/hProcess9"/>
    <dgm:cxn modelId="{91EAF9F7-5B7F-45E5-95DA-8B590314E33C}" type="presParOf" srcId="{89C83186-F110-4216-9F38-1CBCECBB1F2A}" destId="{B9230A63-A203-4256-961E-39EFE00F56C2}" srcOrd="1" destOrd="0" presId="urn:microsoft.com/office/officeart/2005/8/layout/hProcess9"/>
    <dgm:cxn modelId="{464F2784-EAFD-4CD5-8B36-D664734FD6E9}" type="presParOf" srcId="{89C83186-F110-4216-9F38-1CBCECBB1F2A}" destId="{25AB4E3B-E8E0-4C8C-9203-9DCF3577EDA5}" srcOrd="2" destOrd="0" presId="urn:microsoft.com/office/officeart/2005/8/layout/hProcess9"/>
    <dgm:cxn modelId="{11950648-2456-4383-9371-2FD287A545E8}" type="presParOf" srcId="{89C83186-F110-4216-9F38-1CBCECBB1F2A}" destId="{68CD7969-C4B4-4925-AC94-A205BF34607B}" srcOrd="3" destOrd="0" presId="urn:microsoft.com/office/officeart/2005/8/layout/hProcess9"/>
    <dgm:cxn modelId="{DAF4FD29-13F6-418D-9B7A-1D1A6B95D053}" type="presParOf" srcId="{89C83186-F110-4216-9F38-1CBCECBB1F2A}" destId="{1A8A55A5-2AD4-4B3A-80D2-C5CE1C345B9A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A4AAC-FB9C-41F1-948F-E5D0A59D4DEF}">
      <dsp:nvSpPr>
        <dsp:cNvPr id="0" name=""/>
        <dsp:cNvSpPr/>
      </dsp:nvSpPr>
      <dsp:spPr>
        <a:xfrm rot="16200000">
          <a:off x="643989" y="-660001"/>
          <a:ext cx="1110660" cy="2430662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휴먼엑스포" panose="02030504000101010101" pitchFamily="18" charset="-127"/>
              <a:ea typeface="휴먼엑스포" panose="02030504000101010101" pitchFamily="18" charset="-127"/>
            </a:rPr>
            <a:t>공정 자동화</a:t>
          </a:r>
        </a:p>
      </dsp:txBody>
      <dsp:txXfrm rot="5400000">
        <a:off x="-16012" y="0"/>
        <a:ext cx="2430662" cy="832995"/>
      </dsp:txXfrm>
    </dsp:sp>
    <dsp:sp modelId="{3034A661-FE49-436A-823E-57A77F71FBD6}">
      <dsp:nvSpPr>
        <dsp:cNvPr id="0" name=""/>
        <dsp:cNvSpPr/>
      </dsp:nvSpPr>
      <dsp:spPr>
        <a:xfrm>
          <a:off x="2414650" y="0"/>
          <a:ext cx="2430662" cy="1110660"/>
        </a:xfrm>
        <a:prstGeom prst="round1Rect">
          <a:avLst/>
        </a:prstGeom>
        <a:gradFill rotWithShape="0">
          <a:gsLst>
            <a:gs pos="0">
              <a:schemeClr val="accent4">
                <a:hueOff val="99164"/>
                <a:satOff val="-8791"/>
                <a:lumOff val="15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9164"/>
                <a:satOff val="-8791"/>
                <a:lumOff val="15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9164"/>
                <a:satOff val="-8791"/>
                <a:lumOff val="15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휴먼엑스포" panose="02030504000101010101" pitchFamily="18" charset="-127"/>
              <a:ea typeface="휴먼엑스포" panose="02030504000101010101" pitchFamily="18" charset="-127"/>
            </a:rPr>
            <a:t>균일한</a:t>
          </a:r>
          <a:endParaRPr lang="en-US" altLang="ko-KR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휴먼엑스포" panose="02030504000101010101" pitchFamily="18" charset="-127"/>
              <a:ea typeface="휴먼엑스포" panose="02030504000101010101" pitchFamily="18" charset="-127"/>
            </a:rPr>
            <a:t>품질관리</a:t>
          </a:r>
        </a:p>
      </dsp:txBody>
      <dsp:txXfrm>
        <a:off x="2414650" y="0"/>
        <a:ext cx="2430662" cy="832995"/>
      </dsp:txXfrm>
    </dsp:sp>
    <dsp:sp modelId="{E0D4AFF6-F2FE-4CA4-951F-A71B4871B585}">
      <dsp:nvSpPr>
        <dsp:cNvPr id="0" name=""/>
        <dsp:cNvSpPr/>
      </dsp:nvSpPr>
      <dsp:spPr>
        <a:xfrm rot="10800000">
          <a:off x="-16011" y="1110660"/>
          <a:ext cx="2430662" cy="1110660"/>
        </a:xfrm>
        <a:prstGeom prst="round1Rect">
          <a:avLst/>
        </a:prstGeom>
        <a:gradFill rotWithShape="0">
          <a:gsLst>
            <a:gs pos="0">
              <a:schemeClr val="accent4">
                <a:hueOff val="198328"/>
                <a:satOff val="-17583"/>
                <a:lumOff val="3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8328"/>
                <a:satOff val="-17583"/>
                <a:lumOff val="3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8328"/>
                <a:satOff val="-17583"/>
                <a:lumOff val="3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휴먼엑스포" panose="02030504000101010101" pitchFamily="18" charset="-127"/>
              <a:ea typeface="휴먼엑스포" panose="02030504000101010101" pitchFamily="18" charset="-127"/>
            </a:rPr>
            <a:t>세정 시간 단축</a:t>
          </a:r>
          <a:endParaRPr lang="en-US" altLang="ko-KR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</dsp:txBody>
      <dsp:txXfrm rot="10800000">
        <a:off x="-16011" y="1388325"/>
        <a:ext cx="2430662" cy="832995"/>
      </dsp:txXfrm>
    </dsp:sp>
    <dsp:sp modelId="{2FC6A856-A7C3-4B89-95AD-16D5BC63E92D}">
      <dsp:nvSpPr>
        <dsp:cNvPr id="0" name=""/>
        <dsp:cNvSpPr/>
      </dsp:nvSpPr>
      <dsp:spPr>
        <a:xfrm rot="5400000">
          <a:off x="3052386" y="414236"/>
          <a:ext cx="1110660" cy="2494710"/>
        </a:xfrm>
        <a:prstGeom prst="round1Rect">
          <a:avLst/>
        </a:prstGeom>
        <a:gradFill rotWithShape="0">
          <a:gsLst>
            <a:gs pos="0">
              <a:schemeClr val="accent4">
                <a:hueOff val="297492"/>
                <a:satOff val="-26374"/>
                <a:lumOff val="4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7492"/>
                <a:satOff val="-26374"/>
                <a:lumOff val="4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7492"/>
                <a:satOff val="-26374"/>
                <a:lumOff val="4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휴먼엑스포" panose="02030504000101010101" pitchFamily="18" charset="-127"/>
              <a:ea typeface="휴먼엑스포" panose="02030504000101010101" pitchFamily="18" charset="-127"/>
            </a:rPr>
            <a:t>친환경적</a:t>
          </a:r>
          <a:endParaRPr lang="en-US" altLang="ko-KR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휴먼엑스포" panose="02030504000101010101" pitchFamily="18" charset="-127"/>
              <a:ea typeface="휴먼엑스포" panose="02030504000101010101" pitchFamily="18" charset="-127"/>
            </a:rPr>
            <a:t>작업환경</a:t>
          </a:r>
          <a:endParaRPr lang="en-US" altLang="ko-KR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400" kern="1200" dirty="0">
            <a:latin typeface="휴먼엑스포" panose="02030504000101010101" pitchFamily="18" charset="-127"/>
            <a:ea typeface="휴먼엑스포" panose="02030504000101010101" pitchFamily="18" charset="-127"/>
          </a:endParaRPr>
        </a:p>
      </dsp:txBody>
      <dsp:txXfrm rot="-5400000">
        <a:off x="2360362" y="1383926"/>
        <a:ext cx="2494710" cy="832995"/>
      </dsp:txXfrm>
    </dsp:sp>
    <dsp:sp modelId="{A34D1833-508E-49C4-B6FF-15BD7207914D}">
      <dsp:nvSpPr>
        <dsp:cNvPr id="0" name=""/>
        <dsp:cNvSpPr/>
      </dsp:nvSpPr>
      <dsp:spPr>
        <a:xfrm>
          <a:off x="1701463" y="832995"/>
          <a:ext cx="1458397" cy="555330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휴먼엑스포" panose="02030504000101010101" pitchFamily="18" charset="-127"/>
              <a:ea typeface="휴먼엑스포" panose="02030504000101010101" pitchFamily="18" charset="-127"/>
            </a:rPr>
            <a:t>기대효과</a:t>
          </a:r>
        </a:p>
      </dsp:txBody>
      <dsp:txXfrm>
        <a:off x="1728572" y="860104"/>
        <a:ext cx="1404179" cy="501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73F76-08C7-400B-87D7-2161D7303305}">
      <dsp:nvSpPr>
        <dsp:cNvPr id="0" name=""/>
        <dsp:cNvSpPr/>
      </dsp:nvSpPr>
      <dsp:spPr>
        <a:xfrm>
          <a:off x="495064" y="0"/>
          <a:ext cx="5403731" cy="2288836"/>
        </a:xfrm>
        <a:prstGeom prst="rightArrow">
          <a:avLst/>
        </a:prstGeom>
        <a:gradFill flip="none" rotWithShape="1">
          <a:gsLst>
            <a:gs pos="0">
              <a:schemeClr val="accent4">
                <a:lumMod val="10000"/>
                <a:lumOff val="9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5">
                <a:lumMod val="75000"/>
              </a:schemeClr>
            </a:gs>
          </a:gsLst>
          <a:lin ang="0" scaled="1"/>
          <a:tileRect/>
        </a:gradFill>
        <a:ln w="6350" cap="flat" cmpd="sng" algn="ctr">
          <a:solidFill>
            <a:schemeClr val="accent1"/>
          </a:solidFill>
          <a:prstDash val="solid"/>
          <a:miter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6423A0CB-7846-48A6-BBCF-684DC0FFC001}">
      <dsp:nvSpPr>
        <dsp:cNvPr id="0" name=""/>
        <dsp:cNvSpPr/>
      </dsp:nvSpPr>
      <dsp:spPr>
        <a:xfrm>
          <a:off x="0" y="686650"/>
          <a:ext cx="1907199" cy="915534"/>
        </a:xfrm>
        <a:prstGeom prst="roundRect">
          <a:avLst/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/>
            <a:t>도장 </a:t>
          </a:r>
          <a:r>
            <a:rPr lang="ko-KR" altLang="en-US" sz="1800" kern="1200" dirty="0" err="1"/>
            <a:t>박리제</a:t>
          </a:r>
          <a:endParaRPr lang="en-US" altLang="ko-KR" sz="1800" kern="1200" dirty="0"/>
        </a:p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/>
            <a:t>도포 단계</a:t>
          </a:r>
        </a:p>
      </dsp:txBody>
      <dsp:txXfrm>
        <a:off x="44693" y="731343"/>
        <a:ext cx="1817813" cy="826148"/>
      </dsp:txXfrm>
    </dsp:sp>
    <dsp:sp modelId="{25AB4E3B-E8E0-4C8C-9203-9DCF3577EDA5}">
      <dsp:nvSpPr>
        <dsp:cNvPr id="0" name=""/>
        <dsp:cNvSpPr/>
      </dsp:nvSpPr>
      <dsp:spPr>
        <a:xfrm>
          <a:off x="2225065" y="686650"/>
          <a:ext cx="1907199" cy="91553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/>
            <a:t>이물질 제거</a:t>
          </a:r>
        </a:p>
      </dsp:txBody>
      <dsp:txXfrm>
        <a:off x="2269758" y="731343"/>
        <a:ext cx="1817813" cy="826148"/>
      </dsp:txXfrm>
    </dsp:sp>
    <dsp:sp modelId="{1A8A55A5-2AD4-4B3A-80D2-C5CE1C345B9A}">
      <dsp:nvSpPr>
        <dsp:cNvPr id="0" name=""/>
        <dsp:cNvSpPr/>
      </dsp:nvSpPr>
      <dsp:spPr>
        <a:xfrm>
          <a:off x="4450131" y="686650"/>
          <a:ext cx="1907199" cy="915534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bg1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/>
            <a:t>레이저세정단계</a:t>
          </a:r>
        </a:p>
      </dsp:txBody>
      <dsp:txXfrm>
        <a:off x="4494824" y="731343"/>
        <a:ext cx="1817813" cy="826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5543" tIns="47773" rIns="95543" bIns="47773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5543" tIns="47773" rIns="95543" bIns="47773"/>
          <a:lstStyle>
            <a:lvl1pPr algn="r">
              <a:defRPr sz="1300"/>
            </a:lvl1pPr>
          </a:lstStyle>
          <a:p>
            <a:fld id="{D9E7C6F4-5175-4183-98DC-AFB3F9F5D1E2}" type="datetimeFigureOut">
              <a:rPr lang="ko-KR" altLang="en-US"/>
              <a:pPr/>
              <a:t>2021-01-25</a:t>
            </a:fld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CBD7600-38EB-4BEA-81D8-DE38B14D7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295" y="9429307"/>
            <a:ext cx="2945862" cy="497333"/>
          </a:xfrm>
          <a:prstGeom prst="rect">
            <a:avLst/>
          </a:prstGeom>
        </p:spPr>
        <p:txBody>
          <a:bodyPr vert="horz" lIns="88216" tIns="44108" rIns="88216" bIns="44108" rtlCol="0" anchor="b"/>
          <a:lstStyle>
            <a:lvl1pPr algn="r">
              <a:defRPr sz="1200"/>
            </a:lvl1pPr>
          </a:lstStyle>
          <a:p>
            <a:fld id="{3606A9AC-17FF-4FB3-AF9A-CA5EEE0678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140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5543" tIns="47773" rIns="95543" bIns="47773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5543" tIns="47773" rIns="95543" bIns="47773"/>
          <a:lstStyle>
            <a:lvl1pPr algn="r">
              <a:defRPr sz="1300"/>
            </a:lvl1pPr>
          </a:lstStyle>
          <a:p>
            <a:fld id="{9E2C5AD3-0413-448A-A015-B05D6DBB81A7}" type="datetimeFigureOut">
              <a:rPr lang="ko-KR" altLang="en-US"/>
              <a:pPr/>
              <a:t>2021-01-25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14563" y="1239838"/>
            <a:ext cx="236855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3" tIns="47773" rIns="95543" bIns="47773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202"/>
            <a:ext cx="5438140" cy="3908614"/>
          </a:xfrm>
          <a:prstGeom prst="rect">
            <a:avLst/>
          </a:prstGeom>
        </p:spPr>
        <p:txBody>
          <a:bodyPr vert="horz" lIns="95543" tIns="47773" rIns="95543" bIns="47773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8"/>
            <a:ext cx="2945659" cy="498055"/>
          </a:xfrm>
          <a:prstGeom prst="rect">
            <a:avLst/>
          </a:prstGeom>
        </p:spPr>
        <p:txBody>
          <a:bodyPr vert="horz" lIns="95543" tIns="47773" rIns="95543" bIns="47773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8"/>
            <a:ext cx="2945659" cy="498055"/>
          </a:xfrm>
          <a:prstGeom prst="rect">
            <a:avLst/>
          </a:prstGeom>
        </p:spPr>
        <p:txBody>
          <a:bodyPr vert="horz" lIns="95543" tIns="47773" rIns="95543" bIns="47773" anchor="b"/>
          <a:lstStyle>
            <a:lvl1pPr algn="r">
              <a:defRPr sz="1300"/>
            </a:lvl1pPr>
          </a:lstStyle>
          <a:p>
            <a:fld id="{694F2755-B751-44B4-B2F5-435F4C496BF5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956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30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페이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CF625E8-0B43-454D-9799-F9472394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1DF474C-2672-4D6A-80D9-816E716A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CF650E1-56E9-44B7-88F9-89834B5A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160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포토_4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CBFF6D-1591-4452-96B1-92022206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4136EED-8C8C-4651-88EE-405EBAF7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3C74F5-7560-4814-8D89-0E453A0D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8" name="그림 개체 틀 23">
            <a:extLst>
              <a:ext uri="{FF2B5EF4-FFF2-40B4-BE49-F238E27FC236}">
                <a16:creationId xmlns:a16="http://schemas.microsoft.com/office/drawing/2014/main" id="{C106FB7C-507C-4C84-80B1-891E98EF3F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2868228"/>
            <a:ext cx="4008241" cy="2836664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19" name="그림 개체 틀 23">
            <a:extLst>
              <a:ext uri="{FF2B5EF4-FFF2-40B4-BE49-F238E27FC236}">
                <a16:creationId xmlns:a16="http://schemas.microsoft.com/office/drawing/2014/main" id="{70ECBF86-EC6D-4257-8E04-EDCEB32DA6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777" y="2868228"/>
            <a:ext cx="3251897" cy="2836664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20" name="그림 개체 틀 23">
            <a:extLst>
              <a:ext uri="{FF2B5EF4-FFF2-40B4-BE49-F238E27FC236}">
                <a16:creationId xmlns:a16="http://schemas.microsoft.com/office/drawing/2014/main" id="{1364D47B-841C-4902-A7A4-B28015AD9B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6655553"/>
            <a:ext cx="3142980" cy="2414588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21" name="그림 개체 틀 23">
            <a:extLst>
              <a:ext uri="{FF2B5EF4-FFF2-40B4-BE49-F238E27FC236}">
                <a16:creationId xmlns:a16="http://schemas.microsoft.com/office/drawing/2014/main" id="{5561D6E1-4B1F-4740-8207-6DB53FAED8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84042" y="6655553"/>
            <a:ext cx="4075631" cy="2414588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22" name="텍스트 개체 틀 29">
            <a:extLst>
              <a:ext uri="{FF2B5EF4-FFF2-40B4-BE49-F238E27FC236}">
                <a16:creationId xmlns:a16="http://schemas.microsoft.com/office/drawing/2014/main" id="{81A734B8-3DFE-4F28-9930-8D255AB28D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3066" y="5708504"/>
            <a:ext cx="3562108" cy="29238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23" name="텍스트 개체 틀 29">
            <a:extLst>
              <a:ext uri="{FF2B5EF4-FFF2-40B4-BE49-F238E27FC236}">
                <a16:creationId xmlns:a16="http://schemas.microsoft.com/office/drawing/2014/main" id="{1B138E1D-EA67-4474-A16F-0A4E5A5369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1188" y="9073753"/>
            <a:ext cx="2860604" cy="29238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24" name="텍스트 개체 틀 29">
            <a:extLst>
              <a:ext uri="{FF2B5EF4-FFF2-40B4-BE49-F238E27FC236}">
                <a16:creationId xmlns:a16="http://schemas.microsoft.com/office/drawing/2014/main" id="{B6A7BFCE-7A07-4D22-966F-96FB3FBE1F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8751" y="5708504"/>
            <a:ext cx="2889950" cy="29238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25" name="텍스트 개체 틀 29">
            <a:extLst>
              <a:ext uri="{FF2B5EF4-FFF2-40B4-BE49-F238E27FC236}">
                <a16:creationId xmlns:a16="http://schemas.microsoft.com/office/drawing/2014/main" id="{923D832C-A23C-447B-B803-6DEB505AB9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7126" y="9073753"/>
            <a:ext cx="3709464" cy="29238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2AA41429-286D-4E93-911E-0598F2701BA6}"/>
              </a:ext>
            </a:extLst>
          </p:cNvPr>
          <p:cNvSpPr/>
          <p:nvPr userDrawn="1"/>
        </p:nvSpPr>
        <p:spPr>
          <a:xfrm>
            <a:off x="0" y="10511813"/>
            <a:ext cx="7559675" cy="180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F24C2E6A-D7FB-46A6-A941-66467BB42A87}"/>
              </a:ext>
            </a:extLst>
          </p:cNvPr>
          <p:cNvSpPr/>
          <p:nvPr userDrawn="1"/>
        </p:nvSpPr>
        <p:spPr>
          <a:xfrm>
            <a:off x="0" y="0"/>
            <a:ext cx="7559675" cy="828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30C20110-360F-426B-8AA7-D87AEAB96A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41" cy="1709738"/>
          </a:xfrm>
          <a:prstGeom prst="rect">
            <a:avLst/>
          </a:prstGeom>
        </p:spPr>
      </p:pic>
      <p:sp>
        <p:nvSpPr>
          <p:cNvPr id="39" name="텍스트 개체 틀 13">
            <a:extLst>
              <a:ext uri="{FF2B5EF4-FFF2-40B4-BE49-F238E27FC236}">
                <a16:creationId xmlns:a16="http://schemas.microsoft.com/office/drawing/2014/main" id="{E7AA03F5-DE18-41AF-A76A-AFC1B5922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3839025" cy="338554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n-ea"/>
                <a:ea typeface="+mn-ea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endParaRPr lang="ko-KR" altLang="en-US"/>
          </a:p>
        </p:txBody>
      </p:sp>
      <p:sp>
        <p:nvSpPr>
          <p:cNvPr id="40" name="텍스트 개체 틀 13">
            <a:extLst>
              <a:ext uri="{FF2B5EF4-FFF2-40B4-BE49-F238E27FC236}">
                <a16:creationId xmlns:a16="http://schemas.microsoft.com/office/drawing/2014/main" id="{A4662957-2356-4E48-9466-9294918D9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0905" y="846686"/>
            <a:ext cx="5629726" cy="27699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/>
              <a:t>Text here</a:t>
            </a:r>
            <a:endParaRPr lang="ko-KR" altLang="en-US"/>
          </a:p>
        </p:txBody>
      </p:sp>
      <p:sp>
        <p:nvSpPr>
          <p:cNvPr id="27" name="슬라이드 번호 개체 틀 4">
            <a:extLst>
              <a:ext uri="{FF2B5EF4-FFF2-40B4-BE49-F238E27FC236}">
                <a16:creationId xmlns:a16="http://schemas.microsoft.com/office/drawing/2014/main" id="{DC42CE28-732E-47F7-B5D4-2134A4F45191}"/>
              </a:ext>
            </a:extLst>
          </p:cNvPr>
          <p:cNvSpPr txBox="1">
            <a:spLocks/>
          </p:cNvSpPr>
          <p:nvPr userDrawn="1"/>
        </p:nvSpPr>
        <p:spPr>
          <a:xfrm>
            <a:off x="248482" y="10167260"/>
            <a:ext cx="308891" cy="258531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E1B99-8C16-483F-B937-57B95F30B0EE}" type="slidenum">
              <a:rPr lang="ko-KR" altLang="en-US" b="1" smtClean="0"/>
              <a:pPr/>
              <a:t>‹#›</a:t>
            </a:fld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14037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포토_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CBFF6D-1591-4452-96B1-92022206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4136EED-8C8C-4651-88EE-405EBAF7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3C74F5-7560-4814-8D89-0E453A0D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8" name="그림 개체 틀 23">
            <a:extLst>
              <a:ext uri="{FF2B5EF4-FFF2-40B4-BE49-F238E27FC236}">
                <a16:creationId xmlns:a16="http://schemas.microsoft.com/office/drawing/2014/main" id="{C106FB7C-507C-4C84-80B1-891E98EF3F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856623"/>
            <a:ext cx="7559675" cy="2851882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20" name="그림 개체 틀 23">
            <a:extLst>
              <a:ext uri="{FF2B5EF4-FFF2-40B4-BE49-F238E27FC236}">
                <a16:creationId xmlns:a16="http://schemas.microsoft.com/office/drawing/2014/main" id="{1364D47B-841C-4902-A7A4-B28015AD9B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6654763"/>
            <a:ext cx="3629025" cy="2415378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21" name="그림 개체 틀 23">
            <a:extLst>
              <a:ext uri="{FF2B5EF4-FFF2-40B4-BE49-F238E27FC236}">
                <a16:creationId xmlns:a16="http://schemas.microsoft.com/office/drawing/2014/main" id="{5561D6E1-4B1F-4740-8207-6DB53FAED8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30650" y="6654763"/>
            <a:ext cx="3629025" cy="2415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ko-KR" altLang="en-US"/>
          </a:p>
        </p:txBody>
      </p:sp>
      <p:sp>
        <p:nvSpPr>
          <p:cNvPr id="22" name="텍스트 개체 틀 29">
            <a:extLst>
              <a:ext uri="{FF2B5EF4-FFF2-40B4-BE49-F238E27FC236}">
                <a16:creationId xmlns:a16="http://schemas.microsoft.com/office/drawing/2014/main" id="{81A734B8-3DFE-4F28-9930-8D255AB28D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73652" y="5708504"/>
            <a:ext cx="5426208" cy="29238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23" name="텍스트 개체 틀 29">
            <a:extLst>
              <a:ext uri="{FF2B5EF4-FFF2-40B4-BE49-F238E27FC236}">
                <a16:creationId xmlns:a16="http://schemas.microsoft.com/office/drawing/2014/main" id="{1B138E1D-EA67-4474-A16F-0A4E5A5369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6699" y="9073753"/>
            <a:ext cx="3095626" cy="29238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25" name="텍스트 개체 틀 29">
            <a:extLst>
              <a:ext uri="{FF2B5EF4-FFF2-40B4-BE49-F238E27FC236}">
                <a16:creationId xmlns:a16="http://schemas.microsoft.com/office/drawing/2014/main" id="{923D832C-A23C-447B-B803-6DEB505AB9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97349" y="9073753"/>
            <a:ext cx="3095626" cy="29238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1E12069-5D55-435F-953E-CFA08B5C1ED3}"/>
              </a:ext>
            </a:extLst>
          </p:cNvPr>
          <p:cNvSpPr/>
          <p:nvPr userDrawn="1"/>
        </p:nvSpPr>
        <p:spPr>
          <a:xfrm>
            <a:off x="0" y="0"/>
            <a:ext cx="7559675" cy="828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288D530-9A0B-4B22-8178-5053506AFEF6}"/>
              </a:ext>
            </a:extLst>
          </p:cNvPr>
          <p:cNvSpPr/>
          <p:nvPr userDrawn="1"/>
        </p:nvSpPr>
        <p:spPr>
          <a:xfrm>
            <a:off x="0" y="10511813"/>
            <a:ext cx="7559675" cy="180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B042DF62-0B30-4A06-97BF-95655D5DF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41" cy="1709738"/>
          </a:xfrm>
          <a:prstGeom prst="rect">
            <a:avLst/>
          </a:prstGeom>
        </p:spPr>
      </p:pic>
      <p:sp>
        <p:nvSpPr>
          <p:cNvPr id="36" name="텍스트 개체 틀 13">
            <a:extLst>
              <a:ext uri="{FF2B5EF4-FFF2-40B4-BE49-F238E27FC236}">
                <a16:creationId xmlns:a16="http://schemas.microsoft.com/office/drawing/2014/main" id="{953C5310-20E8-40EC-9824-11A5B0389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3839025" cy="338554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n-ea"/>
                <a:ea typeface="+mn-ea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endParaRPr lang="ko-KR" altLang="en-US"/>
          </a:p>
        </p:txBody>
      </p:sp>
      <p:sp>
        <p:nvSpPr>
          <p:cNvPr id="37" name="텍스트 개체 틀 13">
            <a:extLst>
              <a:ext uri="{FF2B5EF4-FFF2-40B4-BE49-F238E27FC236}">
                <a16:creationId xmlns:a16="http://schemas.microsoft.com/office/drawing/2014/main" id="{4CD7C2A8-276D-4DBB-8065-EE6DB3696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0905" y="846686"/>
            <a:ext cx="5629726" cy="27699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/>
              <a:t>Text here</a:t>
            </a:r>
            <a:endParaRPr lang="ko-KR" altLang="en-US"/>
          </a:p>
        </p:txBody>
      </p:sp>
      <p:sp>
        <p:nvSpPr>
          <p:cNvPr id="17" name="슬라이드 번호 개체 틀 4">
            <a:extLst>
              <a:ext uri="{FF2B5EF4-FFF2-40B4-BE49-F238E27FC236}">
                <a16:creationId xmlns:a16="http://schemas.microsoft.com/office/drawing/2014/main" id="{CECF679A-BEE7-462C-873D-D2A7D0E9F7F4}"/>
              </a:ext>
            </a:extLst>
          </p:cNvPr>
          <p:cNvSpPr txBox="1">
            <a:spLocks/>
          </p:cNvSpPr>
          <p:nvPr userDrawn="1"/>
        </p:nvSpPr>
        <p:spPr>
          <a:xfrm>
            <a:off x="6997243" y="10167260"/>
            <a:ext cx="308891" cy="258531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E1B99-8C16-483F-B937-57B95F30B0EE}" type="slidenum">
              <a:rPr lang="ko-KR" altLang="en-US" b="1" smtClean="0"/>
              <a:pPr/>
              <a:t>‹#›</a:t>
            </a:fld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2075361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포토_2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CBFF6D-1591-4452-96B1-92022206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4136EED-8C8C-4651-88EE-405EBAF7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3C74F5-7560-4814-8D89-0E453A0D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슬라이드 번호 개체 틀 4">
            <a:extLst>
              <a:ext uri="{FF2B5EF4-FFF2-40B4-BE49-F238E27FC236}">
                <a16:creationId xmlns:a16="http://schemas.microsoft.com/office/drawing/2014/main" id="{77A840AC-669F-4142-8FC5-4B8EA86E1891}"/>
              </a:ext>
            </a:extLst>
          </p:cNvPr>
          <p:cNvSpPr txBox="1">
            <a:spLocks/>
          </p:cNvSpPr>
          <p:nvPr userDrawn="1"/>
        </p:nvSpPr>
        <p:spPr>
          <a:xfrm>
            <a:off x="248482" y="10167260"/>
            <a:ext cx="308891" cy="258531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E1B99-8C16-483F-B937-57B95F30B0EE}" type="slidenum">
              <a:rPr lang="ko-KR" altLang="en-US" b="1" smtClean="0"/>
              <a:pPr/>
              <a:t>‹#›</a:t>
            </a:fld>
            <a:endParaRPr lang="ko-KR" altLang="en-US" b="1"/>
          </a:p>
        </p:txBody>
      </p:sp>
      <p:sp>
        <p:nvSpPr>
          <p:cNvPr id="24" name="그림 개체 틀 23">
            <a:extLst>
              <a:ext uri="{FF2B5EF4-FFF2-40B4-BE49-F238E27FC236}">
                <a16:creationId xmlns:a16="http://schemas.microsoft.com/office/drawing/2014/main" id="{36D48CF0-D7F5-477E-892A-CC7F9B8DD6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2856623"/>
            <a:ext cx="7559675" cy="2851882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25" name="그림 개체 틀 23">
            <a:extLst>
              <a:ext uri="{FF2B5EF4-FFF2-40B4-BE49-F238E27FC236}">
                <a16:creationId xmlns:a16="http://schemas.microsoft.com/office/drawing/2014/main" id="{94E5462D-B395-4ACC-8D80-CC432F196E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6654763"/>
            <a:ext cx="7559674" cy="2415378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28" name="텍스트 개체 틀 29">
            <a:extLst>
              <a:ext uri="{FF2B5EF4-FFF2-40B4-BE49-F238E27FC236}">
                <a16:creationId xmlns:a16="http://schemas.microsoft.com/office/drawing/2014/main" id="{E9A71275-D63E-49C9-BEE9-0ECA226AAD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3652" y="5708504"/>
            <a:ext cx="5426208" cy="29238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29" name="텍스트 개체 틀 29">
            <a:extLst>
              <a:ext uri="{FF2B5EF4-FFF2-40B4-BE49-F238E27FC236}">
                <a16:creationId xmlns:a16="http://schemas.microsoft.com/office/drawing/2014/main" id="{E261A989-DE8D-453F-B6CD-49BCEACE55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73652" y="9073753"/>
            <a:ext cx="5426208" cy="29238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73C3CE4-0939-4277-B164-E738AA774659}"/>
              </a:ext>
            </a:extLst>
          </p:cNvPr>
          <p:cNvSpPr/>
          <p:nvPr userDrawn="1"/>
        </p:nvSpPr>
        <p:spPr>
          <a:xfrm>
            <a:off x="0" y="10511813"/>
            <a:ext cx="7559675" cy="180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2C969A6-547D-4C2F-8378-F03CF4B6E6E4}"/>
              </a:ext>
            </a:extLst>
          </p:cNvPr>
          <p:cNvSpPr/>
          <p:nvPr userDrawn="1"/>
        </p:nvSpPr>
        <p:spPr>
          <a:xfrm>
            <a:off x="0" y="0"/>
            <a:ext cx="7559675" cy="828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2B1E791C-8458-4540-B768-C9C69EA47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41" cy="1709738"/>
          </a:xfrm>
          <a:prstGeom prst="rect">
            <a:avLst/>
          </a:prstGeom>
        </p:spPr>
      </p:pic>
      <p:sp>
        <p:nvSpPr>
          <p:cNvPr id="33" name="텍스트 개체 틀 13">
            <a:extLst>
              <a:ext uri="{FF2B5EF4-FFF2-40B4-BE49-F238E27FC236}">
                <a16:creationId xmlns:a16="http://schemas.microsoft.com/office/drawing/2014/main" id="{E865D406-BC01-4E68-B67D-9BBA8A49A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3839025" cy="338554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n-ea"/>
                <a:ea typeface="+mn-ea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endParaRPr lang="ko-KR" altLang="en-US"/>
          </a:p>
        </p:txBody>
      </p:sp>
      <p:sp>
        <p:nvSpPr>
          <p:cNvPr id="34" name="텍스트 개체 틀 13">
            <a:extLst>
              <a:ext uri="{FF2B5EF4-FFF2-40B4-BE49-F238E27FC236}">
                <a16:creationId xmlns:a16="http://schemas.microsoft.com/office/drawing/2014/main" id="{26E71E23-1C90-429B-8725-4B21EC1E4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0905" y="846686"/>
            <a:ext cx="5629726" cy="27699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/>
              <a:t>Text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7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21A88B06-EEDC-4894-9DBC-B4B490468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3417" cy="977717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44C0F52B-A6F4-4F1C-BC10-1F4C6389A6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73417" cy="9777175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B1FE7CE-785B-4526-82B0-598876F5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0F1F11D-481D-4AF2-AE21-4FC5C8E8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81CEE25-85A4-4CC7-8D4F-E9D10876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9" name="그림 개체 틀 28">
            <a:extLst>
              <a:ext uri="{FF2B5EF4-FFF2-40B4-BE49-F238E27FC236}">
                <a16:creationId xmlns:a16="http://schemas.microsoft.com/office/drawing/2014/main" id="{0C492387-A865-4002-B7DE-813F414785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385" y="1867218"/>
            <a:ext cx="3348354" cy="1861820"/>
          </a:xfrm>
          <a:custGeom>
            <a:avLst/>
            <a:gdLst>
              <a:gd name="connsiteX0" fmla="*/ 0 w 3325054"/>
              <a:gd name="connsiteY0" fmla="*/ 0 h 1861820"/>
              <a:gd name="connsiteX1" fmla="*/ 1951947 w 3325054"/>
              <a:gd name="connsiteY1" fmla="*/ 0 h 1861820"/>
              <a:gd name="connsiteX2" fmla="*/ 3325054 w 3325054"/>
              <a:gd name="connsiteY2" fmla="*/ 1861820 h 1861820"/>
              <a:gd name="connsiteX3" fmla="*/ 1413146 w 3325054"/>
              <a:gd name="connsiteY3" fmla="*/ 1861820 h 186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5054" h="1861820">
                <a:moveTo>
                  <a:pt x="0" y="0"/>
                </a:moveTo>
                <a:lnTo>
                  <a:pt x="1951947" y="0"/>
                </a:lnTo>
                <a:lnTo>
                  <a:pt x="3325054" y="1861820"/>
                </a:lnTo>
                <a:lnTo>
                  <a:pt x="1413146" y="18618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endParaRPr lang="ko-KR" altLang="en-US"/>
          </a:p>
        </p:txBody>
      </p:sp>
      <p:sp>
        <p:nvSpPr>
          <p:cNvPr id="40" name="그림 개체 틀 39">
            <a:extLst>
              <a:ext uri="{FF2B5EF4-FFF2-40B4-BE49-F238E27FC236}">
                <a16:creationId xmlns:a16="http://schemas.microsoft.com/office/drawing/2014/main" id="{0ECF870D-C8C4-45DA-8FC9-B8D2207615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732213"/>
            <a:ext cx="2566988" cy="1870075"/>
          </a:xfrm>
          <a:custGeom>
            <a:avLst/>
            <a:gdLst>
              <a:gd name="connsiteX0" fmla="*/ 650623 w 2566988"/>
              <a:gd name="connsiteY0" fmla="*/ 0 h 1870075"/>
              <a:gd name="connsiteX1" fmla="*/ 2566988 w 2566988"/>
              <a:gd name="connsiteY1" fmla="*/ 0 h 1870075"/>
              <a:gd name="connsiteX2" fmla="*/ 2566988 w 2566988"/>
              <a:gd name="connsiteY2" fmla="*/ 110 h 1870075"/>
              <a:gd name="connsiteX3" fmla="*/ 1194028 w 2566988"/>
              <a:gd name="connsiteY3" fmla="*/ 1870075 h 1870075"/>
              <a:gd name="connsiteX4" fmla="*/ 1032526 w 2566988"/>
              <a:gd name="connsiteY4" fmla="*/ 1870075 h 1870075"/>
              <a:gd name="connsiteX5" fmla="*/ 0 w 2566988"/>
              <a:gd name="connsiteY5" fmla="*/ 1868033 h 1870075"/>
              <a:gd name="connsiteX6" fmla="*/ 0 w 2566988"/>
              <a:gd name="connsiteY6" fmla="*/ 854903 h 187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6988" h="1870075">
                <a:moveTo>
                  <a:pt x="650623" y="0"/>
                </a:moveTo>
                <a:lnTo>
                  <a:pt x="2566988" y="0"/>
                </a:lnTo>
                <a:lnTo>
                  <a:pt x="2566988" y="110"/>
                </a:lnTo>
                <a:lnTo>
                  <a:pt x="1194028" y="1870075"/>
                </a:lnTo>
                <a:lnTo>
                  <a:pt x="1032526" y="1870075"/>
                </a:lnTo>
                <a:lnTo>
                  <a:pt x="0" y="1868033"/>
                </a:lnTo>
                <a:lnTo>
                  <a:pt x="0" y="8549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3076" name="Freeform 29">
            <a:extLst>
              <a:ext uri="{FF2B5EF4-FFF2-40B4-BE49-F238E27FC236}">
                <a16:creationId xmlns:a16="http://schemas.microsoft.com/office/drawing/2014/main" id="{45F3B58B-6AB6-4DB1-A576-DE561DFFA4CE}"/>
              </a:ext>
            </a:extLst>
          </p:cNvPr>
          <p:cNvSpPr>
            <a:spLocks/>
          </p:cNvSpPr>
          <p:nvPr userDrawn="1"/>
        </p:nvSpPr>
        <p:spPr bwMode="auto">
          <a:xfrm>
            <a:off x="993548" y="5602288"/>
            <a:ext cx="5535023" cy="5089524"/>
          </a:xfrm>
          <a:custGeom>
            <a:avLst/>
            <a:gdLst>
              <a:gd name="T0" fmla="*/ 1613 w 4187"/>
              <a:gd name="T1" fmla="*/ 0 h 3850"/>
              <a:gd name="T2" fmla="*/ 4187 w 4187"/>
              <a:gd name="T3" fmla="*/ 3848 h 3850"/>
              <a:gd name="T4" fmla="*/ 1108 w 4187"/>
              <a:gd name="T5" fmla="*/ 3850 h 3850"/>
              <a:gd name="T6" fmla="*/ 0 w 4187"/>
              <a:gd name="T7" fmla="*/ 2143 h 3850"/>
              <a:gd name="T8" fmla="*/ 1613 w 4187"/>
              <a:gd name="T9" fmla="*/ 0 h 3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7" h="3850">
                <a:moveTo>
                  <a:pt x="1613" y="0"/>
                </a:moveTo>
                <a:lnTo>
                  <a:pt x="4187" y="3848"/>
                </a:lnTo>
                <a:lnTo>
                  <a:pt x="1108" y="3850"/>
                </a:lnTo>
                <a:lnTo>
                  <a:pt x="0" y="2143"/>
                </a:lnTo>
                <a:lnTo>
                  <a:pt x="1613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rgbClr val="C6C9C8">
                  <a:alpha val="25000"/>
                </a:srgbClr>
              </a:gs>
            </a:gsLst>
            <a:lin ang="14400000" scaled="0"/>
            <a:tileRect/>
          </a:gradFill>
          <a:ln w="174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0" name="자유형: 도형 69">
            <a:extLst>
              <a:ext uri="{FF2B5EF4-FFF2-40B4-BE49-F238E27FC236}">
                <a16:creationId xmlns:a16="http://schemas.microsoft.com/office/drawing/2014/main" id="{3353FF40-2492-4384-955F-0A483F9A3F9E}"/>
              </a:ext>
            </a:extLst>
          </p:cNvPr>
          <p:cNvSpPr/>
          <p:nvPr userDrawn="1"/>
        </p:nvSpPr>
        <p:spPr>
          <a:xfrm>
            <a:off x="3117670" y="-2703"/>
            <a:ext cx="3213844" cy="1870393"/>
          </a:xfrm>
          <a:custGeom>
            <a:avLst/>
            <a:gdLst>
              <a:gd name="connsiteX0" fmla="*/ 1316027 w 3213844"/>
              <a:gd name="connsiteY0" fmla="*/ 0 h 1870393"/>
              <a:gd name="connsiteX1" fmla="*/ 3213844 w 3213844"/>
              <a:gd name="connsiteY1" fmla="*/ 0 h 1870393"/>
              <a:gd name="connsiteX2" fmla="*/ 1868204 w 3213844"/>
              <a:gd name="connsiteY2" fmla="*/ 1870393 h 1870393"/>
              <a:gd name="connsiteX3" fmla="*/ 0 w 3213844"/>
              <a:gd name="connsiteY3" fmla="*/ 1870393 h 1870393"/>
              <a:gd name="connsiteX4" fmla="*/ 1316027 w 3213844"/>
              <a:gd name="connsiteY4" fmla="*/ 0 h 187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844" h="1870393">
                <a:moveTo>
                  <a:pt x="1316027" y="0"/>
                </a:moveTo>
                <a:lnTo>
                  <a:pt x="3213844" y="0"/>
                </a:lnTo>
                <a:lnTo>
                  <a:pt x="1868204" y="1870393"/>
                </a:lnTo>
                <a:lnTo>
                  <a:pt x="0" y="1870393"/>
                </a:lnTo>
                <a:lnTo>
                  <a:pt x="1316027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83000">
                <a:srgbClr val="C6C9C8">
                  <a:alpha val="20000"/>
                </a:srgbClr>
              </a:gs>
            </a:gsLst>
            <a:lin ang="16200000" scaled="0"/>
          </a:gra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</p:spTree>
    <p:extLst>
      <p:ext uri="{BB962C8B-B14F-4D97-AF65-F5344CB8AC3E}">
        <p14:creationId xmlns:p14="http://schemas.microsoft.com/office/powerpoint/2010/main" val="134363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35698B2-54AF-4A59-B96B-E35EB461D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94E4F17-6005-46D7-B338-25C710C2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39A77CD-711C-4D98-B99E-B31C2688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텍스트 개체 틀 13">
            <a:extLst>
              <a:ext uri="{FF2B5EF4-FFF2-40B4-BE49-F238E27FC236}">
                <a16:creationId xmlns:a16="http://schemas.microsoft.com/office/drawing/2014/main" id="{57C1FE5F-281D-45D9-A011-E434611BDE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7977" y="4728222"/>
            <a:ext cx="1600200" cy="1200329"/>
          </a:xfrm>
        </p:spPr>
        <p:txBody>
          <a:bodyPr lIns="0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10" name="텍스트 개체 틀 13">
            <a:extLst>
              <a:ext uri="{FF2B5EF4-FFF2-40B4-BE49-F238E27FC236}">
                <a16:creationId xmlns:a16="http://schemas.microsoft.com/office/drawing/2014/main" id="{9431189F-31DA-421A-94CB-AC4277C495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0346" y="6474148"/>
            <a:ext cx="2386231" cy="452432"/>
          </a:xfrm>
        </p:spPr>
        <p:txBody>
          <a:bodyPr wrap="square" lIns="0" rIns="0" anchor="t" anchorCtr="0">
            <a:sp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ko-KR" altLang="en-US"/>
          </a:p>
        </p:txBody>
      </p:sp>
      <p:sp>
        <p:nvSpPr>
          <p:cNvPr id="11" name="텍스트 개체 틀 13">
            <a:extLst>
              <a:ext uri="{FF2B5EF4-FFF2-40B4-BE49-F238E27FC236}">
                <a16:creationId xmlns:a16="http://schemas.microsoft.com/office/drawing/2014/main" id="{943AE87C-5A16-46DC-B7E4-AB6EA9F26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30346" y="7057969"/>
            <a:ext cx="2386231" cy="369332"/>
          </a:xfrm>
        </p:spPr>
        <p:txBody>
          <a:bodyPr wrap="square" lIns="0" rIns="0" anchor="t"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Font typeface="맑은 고딕" panose="020B0503020000020004" pitchFamily="50" charset="-127"/>
              <a:buNone/>
              <a:defRPr sz="12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ko-KR" altLang="en-US"/>
          </a:p>
        </p:txBody>
      </p:sp>
      <p:sp>
        <p:nvSpPr>
          <p:cNvPr id="23" name="그림 개체 틀 22">
            <a:extLst>
              <a:ext uri="{FF2B5EF4-FFF2-40B4-BE49-F238E27FC236}">
                <a16:creationId xmlns:a16="http://schemas.microsoft.com/office/drawing/2014/main" id="{60D115AA-C8B8-4A25-B3AB-72DDD50030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362700" cy="10688638"/>
          </a:xfrm>
          <a:custGeom>
            <a:avLst/>
            <a:gdLst>
              <a:gd name="connsiteX0" fmla="*/ 0 w 6362700"/>
              <a:gd name="connsiteY0" fmla="*/ 0 h 10688638"/>
              <a:gd name="connsiteX1" fmla="*/ 6362700 w 6362700"/>
              <a:gd name="connsiteY1" fmla="*/ 0 h 10688638"/>
              <a:gd name="connsiteX2" fmla="*/ 2065338 w 6362700"/>
              <a:gd name="connsiteY2" fmla="*/ 10688638 h 10688638"/>
              <a:gd name="connsiteX3" fmla="*/ 0 w 6362700"/>
              <a:gd name="connsiteY3" fmla="*/ 10688638 h 1068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2700" h="10688638">
                <a:moveTo>
                  <a:pt x="0" y="0"/>
                </a:moveTo>
                <a:lnTo>
                  <a:pt x="6362700" y="0"/>
                </a:lnTo>
                <a:lnTo>
                  <a:pt x="2065338" y="10688638"/>
                </a:lnTo>
                <a:lnTo>
                  <a:pt x="0" y="1068863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l">
              <a:defRPr sz="1200"/>
            </a:lvl1pPr>
          </a:lstStyle>
          <a:p>
            <a:endParaRPr lang="ko-KR" altLang="en-US"/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5860B99E-DEA3-4B01-8F68-D37BBD32F6DC}"/>
              </a:ext>
            </a:extLst>
          </p:cNvPr>
          <p:cNvCxnSpPr/>
          <p:nvPr userDrawn="1"/>
        </p:nvCxnSpPr>
        <p:spPr>
          <a:xfrm flipH="1">
            <a:off x="5776199" y="6092825"/>
            <a:ext cx="11603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32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진페이지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BD918B4-00E4-45AA-8AC2-FFA15750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FD7DB00-2BB5-4F4D-8466-2A43AE0A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4678" y="10167260"/>
            <a:ext cx="454022" cy="258531"/>
          </a:xfrm>
        </p:spPr>
        <p:txBody>
          <a:bodyPr/>
          <a:lstStyle>
            <a:lvl1pPr algn="ctr">
              <a:defRPr sz="1200" b="1"/>
            </a:lvl1pPr>
          </a:lstStyle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0297C92-28B9-463A-B7F8-31ED0364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7F8F2E36-92EA-482C-B373-C64D5FA64D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8970" y="2349500"/>
            <a:ext cx="5341736" cy="7151688"/>
          </a:xfrm>
          <a:effectLst>
            <a:outerShdw blurRad="101600" dist="508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7" name="텍스트 개체 틀 13">
            <a:extLst>
              <a:ext uri="{FF2B5EF4-FFF2-40B4-BE49-F238E27FC236}">
                <a16:creationId xmlns:a16="http://schemas.microsoft.com/office/drawing/2014/main" id="{85043199-16AB-466A-862B-A5BCB31CE9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4081" y="1708017"/>
            <a:ext cx="3476625" cy="338554"/>
          </a:xfrm>
        </p:spPr>
        <p:txBody>
          <a:bodyPr wrap="square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n-ea"/>
                <a:ea typeface="+mn-ea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endParaRPr lang="ko-KR" altLang="en-US"/>
          </a:p>
        </p:txBody>
      </p:sp>
      <p:sp>
        <p:nvSpPr>
          <p:cNvPr id="9" name="텍스트 개체 틀 13">
            <a:extLst>
              <a:ext uri="{FF2B5EF4-FFF2-40B4-BE49-F238E27FC236}">
                <a16:creationId xmlns:a16="http://schemas.microsoft.com/office/drawing/2014/main" id="{A1582DBE-5209-43E1-8180-021FD01673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4081" y="1450068"/>
            <a:ext cx="3476625" cy="276999"/>
          </a:xfrm>
        </p:spPr>
        <p:txBody>
          <a:bodyPr wrap="square" anchor="t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/>
              <a:t>Text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173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진페이지_왼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각 삼각형 16">
            <a:extLst>
              <a:ext uri="{FF2B5EF4-FFF2-40B4-BE49-F238E27FC236}">
                <a16:creationId xmlns:a16="http://schemas.microsoft.com/office/drawing/2014/main" id="{57A8A6DA-9395-4C04-A809-C4E75D58F3F1}"/>
              </a:ext>
            </a:extLst>
          </p:cNvPr>
          <p:cNvSpPr/>
          <p:nvPr userDrawn="1"/>
        </p:nvSpPr>
        <p:spPr>
          <a:xfrm rot="5400000" flipH="1">
            <a:off x="2250300" y="5382438"/>
            <a:ext cx="3059073" cy="7559674"/>
          </a:xfrm>
          <a:prstGeom prst="rtTriangle">
            <a:avLst/>
          </a:prstGeom>
          <a:solidFill>
            <a:schemeClr val="tx2">
              <a:alpha val="1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E3AB6D6E-0FCA-410E-AF9B-B36E15FE98F4}"/>
              </a:ext>
            </a:extLst>
          </p:cNvPr>
          <p:cNvSpPr/>
          <p:nvPr userDrawn="1"/>
        </p:nvSpPr>
        <p:spPr>
          <a:xfrm flipH="1">
            <a:off x="4165600" y="2304273"/>
            <a:ext cx="3394074" cy="8387540"/>
          </a:xfrm>
          <a:prstGeom prst="rtTriangle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CBFF6D-1591-4452-96B1-92022206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4136EED-8C8C-4651-88EE-405EBAF7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3C74F5-7560-4814-8D89-0E453A0D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슬라이드 번호 개체 틀 4">
            <a:extLst>
              <a:ext uri="{FF2B5EF4-FFF2-40B4-BE49-F238E27FC236}">
                <a16:creationId xmlns:a16="http://schemas.microsoft.com/office/drawing/2014/main" id="{77A840AC-669F-4142-8FC5-4B8EA86E1891}"/>
              </a:ext>
            </a:extLst>
          </p:cNvPr>
          <p:cNvSpPr txBox="1">
            <a:spLocks/>
          </p:cNvSpPr>
          <p:nvPr userDrawn="1"/>
        </p:nvSpPr>
        <p:spPr>
          <a:xfrm>
            <a:off x="248482" y="10167260"/>
            <a:ext cx="308891" cy="258531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E1B99-8C16-483F-B937-57B95F30B0EE}" type="slidenum">
              <a:rPr lang="ko-KR" altLang="en-US" b="1" smtClean="0"/>
              <a:pPr/>
              <a:t>‹#›</a:t>
            </a:fld>
            <a:endParaRPr lang="ko-KR" altLang="en-US" b="1"/>
          </a:p>
        </p:txBody>
      </p:sp>
      <p:sp>
        <p:nvSpPr>
          <p:cNvPr id="12" name="그림 개체 틀 7">
            <a:extLst>
              <a:ext uri="{FF2B5EF4-FFF2-40B4-BE49-F238E27FC236}">
                <a16:creationId xmlns:a16="http://schemas.microsoft.com/office/drawing/2014/main" id="{B8F3A000-4673-416E-8BB7-C0BBFBC3D2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6556" y="2483903"/>
            <a:ext cx="5206562" cy="6970712"/>
          </a:xfrm>
          <a:ln w="3175">
            <a:solidFill>
              <a:schemeClr val="bg1">
                <a:lumMod val="50000"/>
              </a:schemeClr>
            </a:solidFill>
          </a:ln>
          <a:effectLst>
            <a:outerShdw blurRad="101600" dist="508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21D6DFE-5BC9-4DA7-936B-6884AAB3405E}"/>
              </a:ext>
            </a:extLst>
          </p:cNvPr>
          <p:cNvSpPr/>
          <p:nvPr userDrawn="1"/>
        </p:nvSpPr>
        <p:spPr>
          <a:xfrm>
            <a:off x="0" y="0"/>
            <a:ext cx="7559675" cy="828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09CCF01-F1DB-4ACB-9158-84A7DAFD7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41" cy="1709738"/>
          </a:xfrm>
          <a:prstGeom prst="rect">
            <a:avLst/>
          </a:prstGeom>
        </p:spPr>
      </p:pic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4E8EC6C4-2B33-4C65-91F8-44983CA98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3839025" cy="338554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n-ea"/>
                <a:ea typeface="+mn-ea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endParaRPr lang="ko-KR" altLang="en-US"/>
          </a:p>
        </p:txBody>
      </p:sp>
      <p:sp>
        <p:nvSpPr>
          <p:cNvPr id="15" name="텍스트 개체 틀 13">
            <a:extLst>
              <a:ext uri="{FF2B5EF4-FFF2-40B4-BE49-F238E27FC236}">
                <a16:creationId xmlns:a16="http://schemas.microsoft.com/office/drawing/2014/main" id="{8A5B429D-7064-4146-ACA6-B8D9E25D7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0905" y="846686"/>
            <a:ext cx="5629726" cy="27699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/>
              <a:t>Text here</a:t>
            </a:r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E5ECAC0-B4D9-4321-BA6D-B08517CBF977}"/>
              </a:ext>
            </a:extLst>
          </p:cNvPr>
          <p:cNvSpPr/>
          <p:nvPr userDrawn="1"/>
        </p:nvSpPr>
        <p:spPr>
          <a:xfrm>
            <a:off x="0" y="10511813"/>
            <a:ext cx="7559675" cy="180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</p:spTree>
    <p:extLst>
      <p:ext uri="{BB962C8B-B14F-4D97-AF65-F5344CB8AC3E}">
        <p14:creationId xmlns:p14="http://schemas.microsoft.com/office/powerpoint/2010/main" val="205067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진페이지_오른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각 삼각형 16">
            <a:extLst>
              <a:ext uri="{FF2B5EF4-FFF2-40B4-BE49-F238E27FC236}">
                <a16:creationId xmlns:a16="http://schemas.microsoft.com/office/drawing/2014/main" id="{57A8A6DA-9395-4C04-A809-C4E75D58F3F1}"/>
              </a:ext>
            </a:extLst>
          </p:cNvPr>
          <p:cNvSpPr/>
          <p:nvPr userDrawn="1"/>
        </p:nvSpPr>
        <p:spPr>
          <a:xfrm rot="5400000" flipH="1">
            <a:off x="2250300" y="5382438"/>
            <a:ext cx="3059073" cy="7559674"/>
          </a:xfrm>
          <a:prstGeom prst="rtTriangle">
            <a:avLst/>
          </a:prstGeom>
          <a:solidFill>
            <a:schemeClr val="tx2">
              <a:alpha val="1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E3AB6D6E-0FCA-410E-AF9B-B36E15FE98F4}"/>
              </a:ext>
            </a:extLst>
          </p:cNvPr>
          <p:cNvSpPr/>
          <p:nvPr userDrawn="1"/>
        </p:nvSpPr>
        <p:spPr>
          <a:xfrm flipH="1">
            <a:off x="4165600" y="2304273"/>
            <a:ext cx="3394074" cy="8387540"/>
          </a:xfrm>
          <a:prstGeom prst="rtTriangle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CBFF6D-1591-4452-96B1-92022206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4136EED-8C8C-4651-88EE-405EBAF7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3C74F5-7560-4814-8D89-0E453A0D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그림 개체 틀 7">
            <a:extLst>
              <a:ext uri="{FF2B5EF4-FFF2-40B4-BE49-F238E27FC236}">
                <a16:creationId xmlns:a16="http://schemas.microsoft.com/office/drawing/2014/main" id="{B8F3A000-4673-416E-8BB7-C0BBFBC3D2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6556" y="2483903"/>
            <a:ext cx="5206562" cy="6970712"/>
          </a:xfrm>
          <a:ln w="3175">
            <a:solidFill>
              <a:schemeClr val="bg1">
                <a:lumMod val="50000"/>
              </a:schemeClr>
            </a:solidFill>
          </a:ln>
          <a:effectLst>
            <a:outerShdw blurRad="101600" dist="508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21D6DFE-5BC9-4DA7-936B-6884AAB3405E}"/>
              </a:ext>
            </a:extLst>
          </p:cNvPr>
          <p:cNvSpPr/>
          <p:nvPr userDrawn="1"/>
        </p:nvSpPr>
        <p:spPr>
          <a:xfrm>
            <a:off x="0" y="0"/>
            <a:ext cx="7559675" cy="828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09CCF01-F1DB-4ACB-9158-84A7DAFD7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41" cy="1709738"/>
          </a:xfrm>
          <a:prstGeom prst="rect">
            <a:avLst/>
          </a:prstGeom>
        </p:spPr>
      </p:pic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4E8EC6C4-2B33-4C65-91F8-44983CA98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3839025" cy="338554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n-ea"/>
                <a:ea typeface="+mn-ea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endParaRPr lang="ko-KR" altLang="en-US"/>
          </a:p>
        </p:txBody>
      </p:sp>
      <p:sp>
        <p:nvSpPr>
          <p:cNvPr id="15" name="텍스트 개체 틀 13">
            <a:extLst>
              <a:ext uri="{FF2B5EF4-FFF2-40B4-BE49-F238E27FC236}">
                <a16:creationId xmlns:a16="http://schemas.microsoft.com/office/drawing/2014/main" id="{8A5B429D-7064-4146-ACA6-B8D9E25D7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0905" y="846686"/>
            <a:ext cx="5629726" cy="27699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/>
              <a:t>Text here</a:t>
            </a:r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E5ECAC0-B4D9-4321-BA6D-B08517CBF977}"/>
              </a:ext>
            </a:extLst>
          </p:cNvPr>
          <p:cNvSpPr/>
          <p:nvPr userDrawn="1"/>
        </p:nvSpPr>
        <p:spPr>
          <a:xfrm>
            <a:off x="0" y="10511813"/>
            <a:ext cx="7559675" cy="180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E2C062F2-C7C2-4154-AC03-ED02C0C6CD33}"/>
              </a:ext>
            </a:extLst>
          </p:cNvPr>
          <p:cNvSpPr txBox="1">
            <a:spLocks/>
          </p:cNvSpPr>
          <p:nvPr userDrawn="1"/>
        </p:nvSpPr>
        <p:spPr>
          <a:xfrm>
            <a:off x="6997243" y="10167260"/>
            <a:ext cx="308891" cy="258531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E1B99-8C16-483F-B937-57B95F30B0EE}" type="slidenum">
              <a:rPr lang="ko-KR" altLang="en-US" b="1" smtClean="0"/>
              <a:pPr/>
              <a:t>‹#›</a:t>
            </a:fld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303539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페이지번호_오른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FBF47F4-D022-428E-9C8D-F0B963C9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E028F94-D673-458A-A63A-D2DFB59F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4">
            <a:extLst>
              <a:ext uri="{FF2B5EF4-FFF2-40B4-BE49-F238E27FC236}">
                <a16:creationId xmlns:a16="http://schemas.microsoft.com/office/drawing/2014/main" id="{E77FED03-E764-4F3F-A4EC-7F501DA1F30B}"/>
              </a:ext>
            </a:extLst>
          </p:cNvPr>
          <p:cNvSpPr txBox="1">
            <a:spLocks/>
          </p:cNvSpPr>
          <p:nvPr userDrawn="1"/>
        </p:nvSpPr>
        <p:spPr>
          <a:xfrm>
            <a:off x="6997243" y="10167260"/>
            <a:ext cx="308891" cy="258531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E1B99-8C16-483F-B937-57B95F30B0EE}" type="slidenum">
              <a:rPr lang="ko-KR" altLang="en-US" b="1" smtClean="0"/>
              <a:pPr/>
              <a:t>‹#›</a:t>
            </a:fld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180201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페이지번호_왼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FBF47F4-D022-428E-9C8D-F0B963C9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E028F94-D673-458A-A63A-D2DFB59F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4">
            <a:extLst>
              <a:ext uri="{FF2B5EF4-FFF2-40B4-BE49-F238E27FC236}">
                <a16:creationId xmlns:a16="http://schemas.microsoft.com/office/drawing/2014/main" id="{65A5798C-5833-47B5-A7DD-C8120C791FD3}"/>
              </a:ext>
            </a:extLst>
          </p:cNvPr>
          <p:cNvSpPr txBox="1">
            <a:spLocks/>
          </p:cNvSpPr>
          <p:nvPr userDrawn="1"/>
        </p:nvSpPr>
        <p:spPr>
          <a:xfrm>
            <a:off x="248482" y="10167260"/>
            <a:ext cx="308891" cy="258531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E1B99-8C16-483F-B937-57B95F30B0EE}" type="slidenum">
              <a:rPr lang="ko-KR" altLang="en-US" b="1" smtClean="0"/>
              <a:pPr/>
              <a:t>‹#›</a:t>
            </a:fld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40728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CBFF6D-1591-4452-96B1-92022206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678-DE20-46EA-A373-5DA3013C86B1}" type="datetimeFigureOut">
              <a:rPr lang="ko-KR" altLang="en-US" smtClean="0"/>
              <a:pPr/>
              <a:t>2021-01-25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4136EED-8C8C-4651-88EE-405EBAF7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3C74F5-7560-4814-8D89-0E453A0D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527" y="10167260"/>
            <a:ext cx="568324" cy="258531"/>
          </a:xfrm>
        </p:spPr>
        <p:txBody>
          <a:bodyPr/>
          <a:lstStyle>
            <a:lvl1pPr algn="ctr">
              <a:defRPr sz="1200" b="1"/>
            </a:lvl1pPr>
          </a:lstStyle>
          <a:p>
            <a:fld id="{9BDE1B99-8C16-483F-B937-57B95F30B0E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699A2E45-4B04-44BD-94F0-902266ABF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3300" y="1708017"/>
            <a:ext cx="3476625" cy="338554"/>
          </a:xfrm>
        </p:spPr>
        <p:txBody>
          <a:bodyPr wrap="square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n-ea"/>
                <a:ea typeface="+mn-ea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endParaRPr lang="ko-KR" altLang="en-US"/>
          </a:p>
        </p:txBody>
      </p:sp>
      <p:sp>
        <p:nvSpPr>
          <p:cNvPr id="17" name="텍스트 개체 틀 13">
            <a:extLst>
              <a:ext uri="{FF2B5EF4-FFF2-40B4-BE49-F238E27FC236}">
                <a16:creationId xmlns:a16="http://schemas.microsoft.com/office/drawing/2014/main" id="{00FD13A9-8CAC-42BA-869F-57A4EB033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3300" y="1450068"/>
            <a:ext cx="3476625" cy="276999"/>
          </a:xfrm>
        </p:spPr>
        <p:txBody>
          <a:bodyPr wrap="square" anchor="t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/>
              <a:t>Text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46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/>
            <a:r>
              <a:rPr lang="ko-KR" altLang="en-US"/>
              <a:t>마스터 제목 스타일 편집</a:t>
            </a: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3678-DE20-46EA-A373-5DA3013C86B1}" type="datetimeFigureOut">
              <a:rPr lang="ko-KR" altLang="en-US"/>
              <a:pPr/>
              <a:t>2021-01-25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E1B99-8C16-483F-B937-57B95F30B0EE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90" r:id="rId2"/>
    <p:sldLayoutId id="2147483886" r:id="rId3"/>
    <p:sldLayoutId id="2147483850" r:id="rId4"/>
    <p:sldLayoutId id="2147483887" r:id="rId5"/>
    <p:sldLayoutId id="2147483892" r:id="rId6"/>
    <p:sldLayoutId id="2147483840" r:id="rId7"/>
    <p:sldLayoutId id="2147483841" r:id="rId8"/>
    <p:sldLayoutId id="2147483891" r:id="rId9"/>
    <p:sldLayoutId id="2147483878" r:id="rId10"/>
    <p:sldLayoutId id="2147483879" r:id="rId11"/>
    <p:sldLayoutId id="2147483880" r:id="rId12"/>
  </p:sldLayoutIdLst>
  <p:txStyles>
    <p:titleStyle>
      <a:lvl1pPr algn="l" defTabSz="755934" rtl="0" eaLnBrk="1" latinLnBrk="1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1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1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1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hart" Target="../charts/chart1.xml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5" Type="http://schemas.openxmlformats.org/officeDocument/2006/relationships/chart" Target="../charts/chart3.xm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2.wdp"/><Relationship Id="rId7" Type="http://schemas.openxmlformats.org/officeDocument/2006/relationships/image" Target="../media/image5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4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개체 틀 38" descr="사람, 건물, 남자, 실외이(가) 표시된 사진&#10;&#10;매우 높은 신뢰도로 생성된 설명">
            <a:extLst>
              <a:ext uri="{FF2B5EF4-FFF2-40B4-BE49-F238E27FC236}">
                <a16:creationId xmlns:a16="http://schemas.microsoft.com/office/drawing/2014/main" id="{B2A0F044-2C7F-4223-9701-2F3B904B66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4219"/>
          <a:stretch>
            <a:fillRect/>
          </a:stretch>
        </p:blipFill>
        <p:spPr/>
      </p:pic>
      <p:pic>
        <p:nvPicPr>
          <p:cNvPr id="99" name="그림 개체 틀 98" descr="하늘, 실외, 교통, 건물이(가) 표시된 사진&#10;&#10;매우 높은 신뢰도로 생성된 설명">
            <a:extLst>
              <a:ext uri="{FF2B5EF4-FFF2-40B4-BE49-F238E27FC236}">
                <a16:creationId xmlns:a16="http://schemas.microsoft.com/office/drawing/2014/main" id="{631B7F80-F59D-4FED-AA70-D7C08BE94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b="8309"/>
          <a:stretch>
            <a:fillRect/>
          </a:stretch>
        </p:blipFill>
        <p:spPr/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17EE793F-9593-4A28-AF3F-E037FD88A14B}"/>
              </a:ext>
            </a:extLst>
          </p:cNvPr>
          <p:cNvSpPr txBox="1"/>
          <p:nvPr/>
        </p:nvSpPr>
        <p:spPr>
          <a:xfrm>
            <a:off x="3769689" y="9489932"/>
            <a:ext cx="3440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ko-KR" dirty="0">
                <a:solidFill>
                  <a:sysClr val="windowText" lastClr="000000"/>
                </a:solidFill>
                <a:latin typeface="Arial"/>
                <a:cs typeface="Arial"/>
              </a:rPr>
              <a:t>KR CONSTRUCTION</a:t>
            </a:r>
            <a:endParaRPr lang="ko-KR" altLang="en-US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051CCE2-E47A-41DA-8606-884AA6FB3298}"/>
              </a:ext>
            </a:extLst>
          </p:cNvPr>
          <p:cNvSpPr txBox="1"/>
          <p:nvPr/>
        </p:nvSpPr>
        <p:spPr>
          <a:xfrm>
            <a:off x="3715443" y="8720491"/>
            <a:ext cx="34942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ko-KR" sz="4400" b="1" dirty="0"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/>
              </a:rPr>
              <a:t>KR</a:t>
            </a:r>
            <a:r>
              <a:rPr lang="ko-KR" altLang="en-US" sz="4400" b="1" dirty="0"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/>
              </a:rPr>
              <a:t>건설㈜</a:t>
            </a:r>
          </a:p>
        </p:txBody>
      </p:sp>
      <p:pic>
        <p:nvPicPr>
          <p:cNvPr id="17" name="Picture 7" descr="F:\▶케이알건설\★케이알건설\KR건설-로고\KR건설-최종.jp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0127" r="26896" b="46119"/>
          <a:stretch/>
        </p:blipFill>
        <p:spPr bwMode="auto">
          <a:xfrm>
            <a:off x="4182410" y="7767913"/>
            <a:ext cx="1280160" cy="95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5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8C5219F-CE72-4C5A-9DC2-FDE4EEA93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기업부설연구소 인정서</a:t>
            </a:r>
          </a:p>
        </p:txBody>
      </p:sp>
      <p:graphicFrame>
        <p:nvGraphicFramePr>
          <p:cNvPr id="3" name="그림 개체 틀 2"/>
          <p:cNvGraphicFramePr>
            <a:graphicFrameLocks noGrp="1" noChangeAspect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2782258416"/>
              </p:ext>
            </p:extLst>
          </p:nvPr>
        </p:nvGraphicFramePr>
        <p:xfrm>
          <a:off x="1159469" y="1911508"/>
          <a:ext cx="5334323" cy="7543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esPDF" r:id="rId2" imgW="5669280" imgH="8016840" progId="NesPDF.Document">
                  <p:embed/>
                </p:oleObj>
              </mc:Choice>
              <mc:Fallback>
                <p:oleObj name="NesPDF" r:id="rId2" imgW="5669280" imgH="8016840" progId="Nes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9469" y="1911508"/>
                        <a:ext cx="5334323" cy="7543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8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8C5219F-CE72-4C5A-9DC2-FDE4EEA93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중소기업 확인서</a:t>
            </a:r>
          </a:p>
        </p:txBody>
      </p:sp>
      <p:graphicFrame>
        <p:nvGraphicFramePr>
          <p:cNvPr id="5" name="그림 개체 틀 4"/>
          <p:cNvGraphicFramePr>
            <a:graphicFrameLocks noGrp="1" noChangeAspect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3114534799"/>
              </p:ext>
            </p:extLst>
          </p:nvPr>
        </p:nvGraphicFramePr>
        <p:xfrm>
          <a:off x="1112975" y="1844298"/>
          <a:ext cx="5381849" cy="761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esPDF" r:id="rId2" imgW="5669280" imgH="8016840" progId="NesPDF.Document">
                  <p:embed/>
                </p:oleObj>
              </mc:Choice>
              <mc:Fallback>
                <p:oleObj name="NesPDF" r:id="rId2" imgW="5669280" imgH="8016840" progId="Nes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2975" y="1844298"/>
                        <a:ext cx="5381849" cy="7610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446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62C05A9-5A88-4722-ADBE-D696FB8BE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벤처기업 확인서</a:t>
            </a:r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7A9EA9D8-5AA3-476F-B828-7A020C7037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2647"/>
          <a:stretch>
            <a:fillRect/>
          </a:stretch>
        </p:blipFill>
        <p:spPr>
          <a:xfrm>
            <a:off x="1099065" y="2169763"/>
            <a:ext cx="5441199" cy="728485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62C05A9-5A88-4722-ADBE-D696FB8BE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전라남도 표창장</a:t>
            </a:r>
          </a:p>
        </p:txBody>
      </p:sp>
      <p:graphicFrame>
        <p:nvGraphicFramePr>
          <p:cNvPr id="5" name="그림 개체 틀 4">
            <a:extLst>
              <a:ext uri="{FF2B5EF4-FFF2-40B4-BE49-F238E27FC236}">
                <a16:creationId xmlns:a16="http://schemas.microsoft.com/office/drawing/2014/main" id="{2303073F-1E8F-4E62-BEFD-2379515461DC}"/>
              </a:ext>
            </a:extLst>
          </p:cNvPr>
          <p:cNvGraphicFramePr>
            <a:graphicFrameLocks noGrp="1" noChangeAspect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1288409563"/>
              </p:ext>
            </p:extLst>
          </p:nvPr>
        </p:nvGraphicFramePr>
        <p:xfrm>
          <a:off x="1081976" y="1933425"/>
          <a:ext cx="5318825" cy="752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esPDF" r:id="rId2" imgW="5669280" imgH="8016840" progId="NesPDF.Document">
                  <p:embed/>
                </p:oleObj>
              </mc:Choice>
              <mc:Fallback>
                <p:oleObj name="NesPDF" r:id="rId2" imgW="5669280" imgH="8016840" progId="Nes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1976" y="1933425"/>
                        <a:ext cx="5318825" cy="752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5851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926F4CB-4472-4AA9-A6D4-3B031D0CBF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03</a:t>
            </a:r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DA27410-0F0D-4DEC-825F-88745D9C1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/>
              <a:t>보유 현황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128386B-1CB9-4255-BCDE-AA41F0424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ko-KR" altLang="en-US"/>
              <a:t>기술 인력 보유 현황</a:t>
            </a:r>
          </a:p>
        </p:txBody>
      </p:sp>
      <p:pic>
        <p:nvPicPr>
          <p:cNvPr id="57" name="그림 개체 틀 56">
            <a:extLst>
              <a:ext uri="{FF2B5EF4-FFF2-40B4-BE49-F238E27FC236}">
                <a16:creationId xmlns:a16="http://schemas.microsoft.com/office/drawing/2014/main" id="{F3ACAA5C-EF57-4DE6-9260-3CB956C4FF9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78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49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D96A779D-B9C2-485B-AA6E-23CD5C061912}"/>
              </a:ext>
            </a:extLst>
          </p:cNvPr>
          <p:cNvSpPr/>
          <p:nvPr/>
        </p:nvSpPr>
        <p:spPr>
          <a:xfrm>
            <a:off x="534669" y="0"/>
            <a:ext cx="7025006" cy="10691813"/>
          </a:xfrm>
          <a:custGeom>
            <a:avLst/>
            <a:gdLst>
              <a:gd name="connsiteX0" fmla="*/ 4251644 w 7025006"/>
              <a:gd name="connsiteY0" fmla="*/ 0 h 10691813"/>
              <a:gd name="connsiteX1" fmla="*/ 7025006 w 7025006"/>
              <a:gd name="connsiteY1" fmla="*/ 0 h 10691813"/>
              <a:gd name="connsiteX2" fmla="*/ 7025006 w 7025006"/>
              <a:gd name="connsiteY2" fmla="*/ 10691813 h 10691813"/>
              <a:gd name="connsiteX3" fmla="*/ 0 w 7025006"/>
              <a:gd name="connsiteY3" fmla="*/ 10691813 h 10691813"/>
              <a:gd name="connsiteX4" fmla="*/ 4251644 w 7025006"/>
              <a:gd name="connsiteY4" fmla="*/ 0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5006" h="10691813">
                <a:moveTo>
                  <a:pt x="4251644" y="0"/>
                </a:moveTo>
                <a:lnTo>
                  <a:pt x="7025006" y="0"/>
                </a:lnTo>
                <a:lnTo>
                  <a:pt x="7025006" y="10691813"/>
                </a:lnTo>
                <a:lnTo>
                  <a:pt x="0" y="10691813"/>
                </a:lnTo>
                <a:lnTo>
                  <a:pt x="425164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2914F894-4B6D-483A-94B9-98C7FFB4C9D6}"/>
              </a:ext>
            </a:extLst>
          </p:cNvPr>
          <p:cNvSpPr/>
          <p:nvPr/>
        </p:nvSpPr>
        <p:spPr>
          <a:xfrm>
            <a:off x="534670" y="8563764"/>
            <a:ext cx="1760855" cy="2126463"/>
          </a:xfrm>
          <a:custGeom>
            <a:avLst/>
            <a:gdLst>
              <a:gd name="connsiteX0" fmla="*/ 868736 w 1809039"/>
              <a:gd name="connsiteY0" fmla="*/ 0 h 2184651"/>
              <a:gd name="connsiteX1" fmla="*/ 1809039 w 1809039"/>
              <a:gd name="connsiteY1" fmla="*/ 2184651 h 2184651"/>
              <a:gd name="connsiteX2" fmla="*/ 0 w 1809039"/>
              <a:gd name="connsiteY2" fmla="*/ 2184651 h 2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039" h="2184651">
                <a:moveTo>
                  <a:pt x="868736" y="0"/>
                </a:moveTo>
                <a:lnTo>
                  <a:pt x="1809039" y="2184651"/>
                </a:lnTo>
                <a:lnTo>
                  <a:pt x="0" y="2184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38ED3D03-820C-4778-8012-67FCF9373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72973"/>
              </p:ext>
            </p:extLst>
          </p:nvPr>
        </p:nvGraphicFramePr>
        <p:xfrm>
          <a:off x="539750" y="2699265"/>
          <a:ext cx="6480176" cy="63504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8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5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직</a:t>
                      </a:r>
                      <a:r>
                        <a:rPr lang="ko-KR" altLang="en-US" sz="1100" b="1" spc="5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10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급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성</a:t>
                      </a:r>
                      <a:r>
                        <a:rPr lang="ko-KR" altLang="en-US" sz="1100" b="1" spc="5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10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명</a:t>
                      </a:r>
                      <a:endParaRPr lang="ko-KR" altLang="en-US" sz="1100" b="1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종목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자격번호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등</a:t>
                      </a:r>
                      <a:r>
                        <a:rPr lang="ko-KR" altLang="en-US" sz="1100" b="1" spc="5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10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급</a:t>
                      </a:r>
                      <a:endParaRPr lang="ko-KR" altLang="en-US" sz="1100" b="1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취득일</a:t>
                      </a:r>
                      <a:endParaRPr lang="ko-KR" altLang="en-US" sz="1100" b="1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대표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오상원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토목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G00637254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중급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2018</a:t>
                      </a: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.0</a:t>
                      </a: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.</a:t>
                      </a: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27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이사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김홍식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토목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G00236496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>
                          <a:latin typeface="Malgun Gothic"/>
                          <a:cs typeface="Malgun Gothic"/>
                        </a:rPr>
                        <a:t>고급</a:t>
                      </a: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2011.01.28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이사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정연수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토목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G00467109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초급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2007.04.06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부장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옥일화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토목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G00654476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중급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2019.01.23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설계팀장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윤준상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토목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G00733846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고급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2018.08.28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시공팀장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김정환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토목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G00749203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초급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2014.05.23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과장</a:t>
                      </a: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조재현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토목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G00712509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초급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2017.01.03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과장</a:t>
                      </a: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심재양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토목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G00715503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초급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2017.02.07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7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4572">
                      <a:noFill/>
                      <a:prstDash val="soli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196" name="텍스트 개체 틀 8195">
            <a:extLst>
              <a:ext uri="{FF2B5EF4-FFF2-40B4-BE49-F238E27FC236}">
                <a16:creationId xmlns:a16="http://schemas.microsoft.com/office/drawing/2014/main" id="{C400692E-3FF8-4EAD-8181-E7657F402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/>
              <a:t>기술인력 보유 현황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61B1C35-A090-4346-B10A-E207F8B60D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Technicians List</a:t>
            </a:r>
            <a:endParaRPr lang="ko-KR" altLang="en-US"/>
          </a:p>
        </p:txBody>
      </p:sp>
      <p:sp>
        <p:nvSpPr>
          <p:cNvPr id="13" name="직각 삼각형 12">
            <a:extLst>
              <a:ext uri="{FF2B5EF4-FFF2-40B4-BE49-F238E27FC236}">
                <a16:creationId xmlns:a16="http://schemas.microsoft.com/office/drawing/2014/main" id="{E2ED70FD-0AC1-4C89-84FF-14EEF3EA7BB2}"/>
              </a:ext>
            </a:extLst>
          </p:cNvPr>
          <p:cNvSpPr/>
          <p:nvPr/>
        </p:nvSpPr>
        <p:spPr>
          <a:xfrm flipH="1" flipV="1">
            <a:off x="6731516" y="-1"/>
            <a:ext cx="828159" cy="2046571"/>
          </a:xfrm>
          <a:prstGeom prst="rtTriangle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A0F79AC-C0B0-40A9-B5AF-BE99EEED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72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50AC50-5680-4617-AB47-3F79751C6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1F4141-4B4C-47E6-B3E5-6F0E7613C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2723" y="6461448"/>
            <a:ext cx="2386231" cy="412742"/>
          </a:xfrm>
        </p:spPr>
        <p:txBody>
          <a:bodyPr/>
          <a:lstStyle/>
          <a:p>
            <a:r>
              <a:rPr lang="ko-KR" altLang="en-US" dirty="0"/>
              <a:t>특허 현황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B6B6313A-756B-4ECB-B499-BC7889274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30346" y="7057969"/>
            <a:ext cx="2386231" cy="369332"/>
          </a:xfrm>
        </p:spPr>
        <p:txBody>
          <a:bodyPr/>
          <a:lstStyle/>
          <a:p>
            <a:r>
              <a:rPr lang="ko-KR" altLang="en-US" dirty="0"/>
              <a:t>특허 기술 보유 현황</a:t>
            </a:r>
          </a:p>
        </p:txBody>
      </p:sp>
      <p:pic>
        <p:nvPicPr>
          <p:cNvPr id="13" name="그림 개체 틀 12">
            <a:extLst>
              <a:ext uri="{FF2B5EF4-FFF2-40B4-BE49-F238E27FC236}">
                <a16:creationId xmlns:a16="http://schemas.microsoft.com/office/drawing/2014/main" id="{BBD82F1D-70A4-49FC-82BA-0C20212B6CA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78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1065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50AC50-5680-4617-AB47-3F79751C6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5053" y="6117230"/>
            <a:ext cx="2470826" cy="1155073"/>
          </a:xfrm>
        </p:spPr>
        <p:txBody>
          <a:bodyPr/>
          <a:lstStyle/>
          <a:p>
            <a:r>
              <a:rPr lang="en-US" altLang="ko-KR" dirty="0"/>
              <a:t>KRM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1F4141-4B4C-47E6-B3E5-6F0E7613C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3980" y="7401567"/>
            <a:ext cx="3971899" cy="545749"/>
          </a:xfrm>
        </p:spPr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 콘크리트 단면보수 보강공법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B6B6313A-756B-4ECB-B499-BC7889274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9648" y="9111720"/>
            <a:ext cx="2386231" cy="610616"/>
          </a:xfrm>
        </p:spPr>
        <p:txBody>
          <a:bodyPr/>
          <a:lstStyle/>
          <a:p>
            <a:r>
              <a:rPr lang="ko-KR" altLang="en-US" dirty="0"/>
              <a:t>□ 특허 제</a:t>
            </a:r>
            <a:r>
              <a:rPr lang="en-US" altLang="ko-KR" dirty="0"/>
              <a:t>10-1975001</a:t>
            </a:r>
            <a:r>
              <a:rPr lang="ko-KR" altLang="en-US" dirty="0"/>
              <a:t>호</a:t>
            </a:r>
            <a:endParaRPr lang="en-US" altLang="ko-KR" dirty="0"/>
          </a:p>
          <a:p>
            <a:r>
              <a:rPr lang="ko-KR" altLang="en-US" dirty="0"/>
              <a:t>□ 특허 제</a:t>
            </a:r>
            <a:r>
              <a:rPr lang="en-US" altLang="ko-KR" dirty="0"/>
              <a:t>10-2058597</a:t>
            </a:r>
            <a:r>
              <a:rPr lang="ko-KR" altLang="en-US" dirty="0"/>
              <a:t>호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2EF6B95-ADAA-4347-8D39-C22C1341CB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9" name="텍스트 개체 틀 4">
            <a:extLst>
              <a:ext uri="{FF2B5EF4-FFF2-40B4-BE49-F238E27FC236}">
                <a16:creationId xmlns:a16="http://schemas.microsoft.com/office/drawing/2014/main" id="{98FDFBA7-925A-4CB4-BD27-BF84939ABB43}"/>
              </a:ext>
            </a:extLst>
          </p:cNvPr>
          <p:cNvSpPr txBox="1">
            <a:spLocks/>
          </p:cNvSpPr>
          <p:nvPr/>
        </p:nvSpPr>
        <p:spPr>
          <a:xfrm>
            <a:off x="3236239" y="7947316"/>
            <a:ext cx="3196042" cy="772840"/>
          </a:xfrm>
          <a:prstGeom prst="rect">
            <a:avLst/>
          </a:prstGeom>
        </p:spPr>
        <p:txBody>
          <a:bodyPr vert="horz" wrap="square" lIns="0" tIns="45720" rIns="0" bIns="45720" anchor="t" anchorCtr="0">
            <a:spAutoFit/>
          </a:bodyPr>
          <a:lstStyle>
            <a:lvl1pPr marL="0" indent="0" algn="r" defTabSz="755934" rtl="0" eaLnBrk="1" latinLnBrk="1" hangingPunct="1">
              <a:lnSpc>
                <a:spcPct val="130000"/>
              </a:lnSpc>
              <a:spcBef>
                <a:spcPts val="0"/>
              </a:spcBef>
              <a:buFont typeface="Arial"/>
              <a:buNone/>
              <a:defRPr sz="18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KRM</a:t>
            </a:r>
            <a:r>
              <a:rPr lang="ko-KR" altLang="en-US" dirty="0"/>
              <a:t> 콘크리트 표면보수공법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10" name="텍스트 개체 틀 16">
            <a:extLst>
              <a:ext uri="{FF2B5EF4-FFF2-40B4-BE49-F238E27FC236}">
                <a16:creationId xmlns:a16="http://schemas.microsoft.com/office/drawing/2014/main" id="{B1B1BBB7-E2F1-4DBE-99A7-141AA733DEE7}"/>
              </a:ext>
            </a:extLst>
          </p:cNvPr>
          <p:cNvSpPr txBox="1">
            <a:spLocks/>
          </p:cNvSpPr>
          <p:nvPr/>
        </p:nvSpPr>
        <p:spPr>
          <a:xfrm>
            <a:off x="5417977" y="5282220"/>
            <a:ext cx="1600200" cy="646331"/>
          </a:xfrm>
          <a:prstGeom prst="rect">
            <a:avLst/>
          </a:prstGeom>
        </p:spPr>
        <p:txBody>
          <a:bodyPr vert="horz" lIns="0" tIns="45720" rIns="91440" bIns="45720" anchor="b">
            <a:spAutoFit/>
          </a:bodyPr>
          <a:lstStyle>
            <a:lvl1pPr marL="0" indent="0" algn="r" defTabSz="755934" rtl="0" eaLnBrk="1" latinLnBrk="1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80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>
                <a:solidFill>
                  <a:srgbClr val="FFFF00"/>
                </a:solidFill>
              </a:rPr>
              <a:t>04-1</a:t>
            </a:r>
            <a:endParaRPr lang="ko-KR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0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 콘크리트 단면보수 보강공법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10-1975001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1328096"/>
            <a:ext cx="2889950" cy="492443"/>
          </a:xfrm>
        </p:spPr>
        <p:txBody>
          <a:bodyPr/>
          <a:lstStyle/>
          <a:p>
            <a:pPr algn="l"/>
            <a:r>
              <a:rPr lang="en-US" altLang="ko-KR" sz="2000" dirty="0"/>
              <a:t>KRM </a:t>
            </a:r>
            <a:r>
              <a:rPr lang="ko-KR" altLang="en-US" sz="2000" dirty="0"/>
              <a:t>공법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9"/>
          </p:nvPr>
        </p:nvSpPr>
        <p:spPr>
          <a:xfrm>
            <a:off x="524146" y="1962009"/>
            <a:ext cx="6749140" cy="1026115"/>
          </a:xfrm>
        </p:spPr>
        <p:txBody>
          <a:bodyPr/>
          <a:lstStyle/>
          <a:p>
            <a:pPr algn="just"/>
            <a:r>
              <a:rPr lang="ko-KR" altLang="en-US" sz="12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200" dirty="0"/>
              <a:t>본 기술은 제철산업 부산물인 용선슬래그와 활성화제 물질을 융합하여 이루어진 친환경 </a:t>
            </a:r>
            <a:r>
              <a:rPr lang="ko-KR" altLang="en-US" sz="1200" dirty="0" err="1"/>
              <a:t>폴리머</a:t>
            </a:r>
            <a:r>
              <a:rPr lang="ko-KR" altLang="en-US" sz="1200" dirty="0"/>
              <a:t> </a:t>
            </a:r>
            <a:r>
              <a:rPr lang="ko-KR" altLang="en-US" sz="1200" dirty="0" err="1"/>
              <a:t>모르터르</a:t>
            </a:r>
            <a:r>
              <a:rPr lang="ko-KR" altLang="en-US" sz="1200" dirty="0"/>
              <a:t> 및 이를 이용한 콘크리트 단면보수 보강방법에 관한 것으로</a:t>
            </a:r>
            <a:r>
              <a:rPr lang="en-US" altLang="ko-KR" sz="1200" dirty="0"/>
              <a:t>, </a:t>
            </a:r>
            <a:r>
              <a:rPr lang="ko-KR" altLang="en-US" sz="1200" dirty="0"/>
              <a:t>기존의 보수재료보다 부착강도 및 압축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휨강도를</a:t>
            </a:r>
            <a:r>
              <a:rPr lang="ko-KR" altLang="en-US" sz="1200" dirty="0"/>
              <a:t> 증진 시키고</a:t>
            </a:r>
            <a:r>
              <a:rPr lang="en-US" altLang="ko-KR" sz="1200" dirty="0"/>
              <a:t>, </a:t>
            </a:r>
            <a:r>
              <a:rPr lang="ko-KR" altLang="en-US" sz="1200" dirty="0"/>
              <a:t>산업부산물인 용선슬래그 파우더가 혼입된 친환경 콘크리트용 보수재료 및 이를 이용한 콘크리트 단면보수 보강방법이다</a:t>
            </a:r>
            <a:r>
              <a:rPr lang="en-US" altLang="ko-KR" dirty="0"/>
              <a:t>.</a:t>
            </a:r>
            <a:endParaRPr lang="ko-KR" altLang="en-US" sz="800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3228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23" name="텍스트 개체 틀 3"/>
          <p:cNvSpPr txBox="1">
            <a:spLocks/>
          </p:cNvSpPr>
          <p:nvPr/>
        </p:nvSpPr>
        <p:spPr>
          <a:xfrm>
            <a:off x="631040" y="3292051"/>
            <a:ext cx="2889950" cy="492443"/>
          </a:xfrm>
          <a:prstGeom prst="rect">
            <a:avLst/>
          </a:prstGeom>
        </p:spPr>
        <p:txBody>
          <a:bodyPr vert="horz" wrap="square" lIns="91440" tIns="45720" rIns="91440" bIns="45720">
            <a:spAutoFit/>
          </a:bodyPr>
          <a:lstStyle>
            <a:lvl1pPr marL="0" indent="0" algn="ctr" defTabSz="755934" rtl="0" eaLnBrk="1" latinLnBrk="1" hangingPunct="1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66951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2000" dirty="0"/>
              <a:t>KRM </a:t>
            </a:r>
            <a:r>
              <a:rPr lang="ko-KR" altLang="en-US" sz="2000" dirty="0"/>
              <a:t>공법특징</a:t>
            </a: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3286790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42" name="직사각형 24"/>
          <p:cNvSpPr>
            <a:spLocks noChangeArrowheads="1"/>
          </p:cNvSpPr>
          <p:nvPr/>
        </p:nvSpPr>
        <p:spPr bwMode="auto">
          <a:xfrm>
            <a:off x="1512701" y="4234884"/>
            <a:ext cx="5602288" cy="1033463"/>
          </a:xfrm>
          <a:prstGeom prst="rect">
            <a:avLst/>
          </a:prstGeom>
          <a:solidFill>
            <a:srgbClr val="E2B700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76213" indent="-87313">
              <a:lnSpc>
                <a:spcPct val="120000"/>
              </a:lnSpc>
              <a:buFont typeface="Wingdings" pitchFamily="2" charset="2"/>
              <a:buChar char="§"/>
              <a:tabLst>
                <a:tab pos="176213" algn="l"/>
              </a:tabLst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 동결융해 저항성</a:t>
            </a:r>
            <a:r>
              <a:rPr lang="en-US" altLang="ko-KR" sz="1400" b="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중성화 방지를 통한 내구성 우수</a:t>
            </a:r>
          </a:p>
        </p:txBody>
      </p:sp>
      <p:sp>
        <p:nvSpPr>
          <p:cNvPr id="43" name="타원 18"/>
          <p:cNvSpPr/>
          <p:nvPr/>
        </p:nvSpPr>
        <p:spPr bwMode="auto">
          <a:xfrm>
            <a:off x="388937" y="4088421"/>
            <a:ext cx="1255712" cy="13144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Tahoma" pitchFamily="34" charset="0"/>
                <a:ea typeface="HY견고딕" pitchFamily="18" charset="-127"/>
                <a:cs typeface="Tahoma" pitchFamily="34" charset="0"/>
              </a:rPr>
              <a:t>내구성</a:t>
            </a:r>
          </a:p>
        </p:txBody>
      </p:sp>
      <p:sp>
        <p:nvSpPr>
          <p:cNvPr id="44" name="직사각형 24"/>
          <p:cNvSpPr>
            <a:spLocks noChangeArrowheads="1"/>
          </p:cNvSpPr>
          <p:nvPr/>
        </p:nvSpPr>
        <p:spPr bwMode="auto">
          <a:xfrm>
            <a:off x="1512701" y="5706798"/>
            <a:ext cx="5602288" cy="1033463"/>
          </a:xfrm>
          <a:prstGeom prst="rect">
            <a:avLst/>
          </a:prstGeom>
          <a:solidFill>
            <a:srgbClr val="E2B700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76213" indent="-87313">
              <a:lnSpc>
                <a:spcPct val="120000"/>
              </a:lnSpc>
              <a:buFont typeface="Wingdings" pitchFamily="2" charset="2"/>
              <a:buChar char="§"/>
              <a:tabLst>
                <a:tab pos="176213" algn="l"/>
              </a:tabLst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 황산염 및 </a:t>
            </a:r>
            <a:r>
              <a:rPr lang="ko-KR" altLang="en-US" sz="1400" b="0" dirty="0" err="1">
                <a:solidFill>
                  <a:schemeClr val="bg1"/>
                </a:solidFill>
                <a:latin typeface="+mn-ea"/>
              </a:rPr>
              <a:t>염화물</a:t>
            </a:r>
            <a:r>
              <a:rPr lang="en-US" altLang="ko-KR" sz="1400" b="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침투방지로 </a:t>
            </a:r>
            <a:r>
              <a:rPr lang="ko-KR" altLang="en-US" sz="1400" b="0" dirty="0" err="1">
                <a:solidFill>
                  <a:schemeClr val="bg1"/>
                </a:solidFill>
                <a:latin typeface="+mn-ea"/>
              </a:rPr>
              <a:t>내화학성</a:t>
            </a: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 우수</a:t>
            </a:r>
          </a:p>
        </p:txBody>
      </p:sp>
      <p:sp>
        <p:nvSpPr>
          <p:cNvPr id="45" name="타원 18"/>
          <p:cNvSpPr/>
          <p:nvPr/>
        </p:nvSpPr>
        <p:spPr bwMode="auto">
          <a:xfrm>
            <a:off x="388937" y="5544873"/>
            <a:ext cx="1255712" cy="13144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600" spc="-300" dirty="0" err="1">
                <a:solidFill>
                  <a:schemeClr val="bg1"/>
                </a:solidFill>
                <a:latin typeface="Tahoma" pitchFamily="34" charset="0"/>
                <a:ea typeface="HY견고딕" pitchFamily="18" charset="-127"/>
                <a:cs typeface="Tahoma" pitchFamily="34" charset="0"/>
              </a:rPr>
              <a:t>내화학성</a:t>
            </a:r>
            <a:endParaRPr lang="ko-KR" altLang="en-US" sz="1600" spc="-300" dirty="0">
              <a:solidFill>
                <a:schemeClr val="bg1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6" name="직사각형 24"/>
          <p:cNvSpPr>
            <a:spLocks noChangeArrowheads="1"/>
          </p:cNvSpPr>
          <p:nvPr/>
        </p:nvSpPr>
        <p:spPr bwMode="auto">
          <a:xfrm>
            <a:off x="1512701" y="7116472"/>
            <a:ext cx="5602288" cy="1033463"/>
          </a:xfrm>
          <a:prstGeom prst="rect">
            <a:avLst/>
          </a:prstGeom>
          <a:solidFill>
            <a:srgbClr val="E2B700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76213" indent="-87313">
              <a:lnSpc>
                <a:spcPct val="120000"/>
              </a:lnSpc>
              <a:buFont typeface="Wingdings" pitchFamily="2" charset="2"/>
              <a:buChar char="§"/>
              <a:tabLst>
                <a:tab pos="176213" algn="l"/>
              </a:tabLst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0" dirty="0" err="1">
                <a:solidFill>
                  <a:schemeClr val="bg1"/>
                </a:solidFill>
                <a:latin typeface="+mn-ea"/>
              </a:rPr>
              <a:t>부착성</a:t>
            </a: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 우수 및 수축</a:t>
            </a:r>
            <a:r>
              <a:rPr lang="en-US" altLang="ko-KR" sz="1400" b="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팽창이 없어 들뜸 현상이 일어나지 않음</a:t>
            </a:r>
          </a:p>
        </p:txBody>
      </p:sp>
      <p:sp>
        <p:nvSpPr>
          <p:cNvPr id="47" name="타원 18"/>
          <p:cNvSpPr/>
          <p:nvPr/>
        </p:nvSpPr>
        <p:spPr bwMode="auto">
          <a:xfrm>
            <a:off x="388937" y="6954547"/>
            <a:ext cx="1255712" cy="13144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Tahoma" pitchFamily="34" charset="0"/>
                <a:ea typeface="HY견고딕" pitchFamily="18" charset="-127"/>
                <a:cs typeface="Tahoma" pitchFamily="34" charset="0"/>
              </a:rPr>
              <a:t>부착성</a:t>
            </a:r>
            <a:endParaRPr lang="ko-KR" altLang="en-US" sz="1600" dirty="0">
              <a:solidFill>
                <a:schemeClr val="bg1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8" name="직사각형 24"/>
          <p:cNvSpPr>
            <a:spLocks noChangeArrowheads="1"/>
          </p:cNvSpPr>
          <p:nvPr/>
        </p:nvSpPr>
        <p:spPr bwMode="auto">
          <a:xfrm>
            <a:off x="1512701" y="8645208"/>
            <a:ext cx="5602288" cy="1033463"/>
          </a:xfrm>
          <a:prstGeom prst="rect">
            <a:avLst/>
          </a:prstGeom>
          <a:solidFill>
            <a:srgbClr val="E2B700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76213" indent="-87313">
              <a:lnSpc>
                <a:spcPct val="120000"/>
              </a:lnSpc>
              <a:buFont typeface="Wingdings" pitchFamily="2" charset="2"/>
              <a:buChar char="§"/>
              <a:tabLst>
                <a:tab pos="176213" algn="l"/>
              </a:tabLst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0" dirty="0" err="1">
                <a:solidFill>
                  <a:schemeClr val="bg1"/>
                </a:solidFill>
                <a:latin typeface="+mn-ea"/>
              </a:rPr>
              <a:t>시공성이</a:t>
            </a:r>
            <a:r>
              <a:rPr lang="ko-KR" altLang="en-US" sz="1400" b="0" dirty="0">
                <a:solidFill>
                  <a:schemeClr val="bg1"/>
                </a:solidFill>
                <a:latin typeface="+mn-ea"/>
              </a:rPr>
              <a:t> 우수하며 품질의 향상으로 내용 연수 증가로 경제적</a:t>
            </a:r>
          </a:p>
        </p:txBody>
      </p:sp>
      <p:sp>
        <p:nvSpPr>
          <p:cNvPr id="49" name="타원 18"/>
          <p:cNvSpPr/>
          <p:nvPr/>
        </p:nvSpPr>
        <p:spPr bwMode="auto">
          <a:xfrm>
            <a:off x="388937" y="8483283"/>
            <a:ext cx="1255712" cy="13144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Tahoma" pitchFamily="34" charset="0"/>
                <a:ea typeface="HY견고딕" pitchFamily="18" charset="-127"/>
                <a:cs typeface="Tahoma" pitchFamily="34" charset="0"/>
              </a:rPr>
              <a:t>경제성</a:t>
            </a:r>
          </a:p>
        </p:txBody>
      </p:sp>
    </p:spTree>
    <p:extLst>
      <p:ext uri="{BB962C8B-B14F-4D97-AF65-F5344CB8AC3E}">
        <p14:creationId xmlns:p14="http://schemas.microsoft.com/office/powerpoint/2010/main" val="326318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_x94699256" descr="EMB00000ee0b9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6218" y="5941642"/>
            <a:ext cx="1967827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_x94699256" descr="EMB00000ee0b9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5182" y="5941642"/>
            <a:ext cx="1967827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_x94819496" descr="EMB00000ee0b9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146" y="5934132"/>
            <a:ext cx="1975307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_x94692536" descr="EMB00000ee0b97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1258" y="3987650"/>
            <a:ext cx="1982787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_x94811136" descr="EMB00000ee0b97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5182" y="3965750"/>
            <a:ext cx="1967827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_x94687376" descr="EMB00000ee0b97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146" y="3965751"/>
            <a:ext cx="198437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_x94820672" descr="EMB00000ee0b97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37150" y="2044996"/>
            <a:ext cx="197689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_x94712424" descr="EMB00000ee0b96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26114" y="2032198"/>
            <a:ext cx="197689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_x94709272" descr="EMB00000ee0b96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4146" y="2024950"/>
            <a:ext cx="19843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 콘크리트 단면보수 보강공법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10-1975001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1328096"/>
            <a:ext cx="2889950" cy="492443"/>
          </a:xfrm>
        </p:spPr>
        <p:txBody>
          <a:bodyPr/>
          <a:lstStyle/>
          <a:p>
            <a:pPr algn="l"/>
            <a:r>
              <a:rPr lang="ko-KR" altLang="en-US" sz="2000" dirty="0"/>
              <a:t>시공순서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3228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25734" y="3387025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콘크리트 치핑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524146" y="2034047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1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2827702" y="3387025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고압물세척</a:t>
            </a:r>
            <a:endParaRPr lang="ko-KR" altLang="en-US" sz="1200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  <a:cs typeface="YDIYGo53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2826114" y="2034047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2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131258" y="3387025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알칼리회복제</a:t>
            </a:r>
            <a:r>
              <a:rPr lang="ko-KR" altLang="en-US" sz="12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 도포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5129670" y="2034047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3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525734" y="5336903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프라이머</a:t>
            </a:r>
            <a:r>
              <a:rPr lang="ko-KR" altLang="en-US" sz="12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 도포</a:t>
            </a: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524146" y="3983925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4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2827702" y="5336903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폴리머몰탈</a:t>
            </a:r>
            <a:r>
              <a:rPr lang="ko-KR" altLang="en-US" sz="12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 도포</a:t>
            </a: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2826114" y="3983925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5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5131258" y="5336903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블록조정</a:t>
            </a: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5129670" y="3983925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6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525734" y="7294620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검수</a:t>
            </a: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524146" y="5941642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7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2827702" y="7294620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중성화방지제</a:t>
            </a:r>
            <a:r>
              <a:rPr lang="ko-KR" altLang="en-US" sz="12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 도포</a:t>
            </a: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2826114" y="5941642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8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5131258" y="7294620"/>
            <a:ext cx="1982787" cy="2746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2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YDIYGo530"/>
              </a:rPr>
              <a:t>시공완료</a:t>
            </a:r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5129670" y="5941642"/>
            <a:ext cx="431800" cy="358775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9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78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21786" y="7975657"/>
            <a:ext cx="2889950" cy="492443"/>
          </a:xfrm>
        </p:spPr>
        <p:txBody>
          <a:bodyPr/>
          <a:lstStyle/>
          <a:p>
            <a:pPr algn="l"/>
            <a:r>
              <a:rPr lang="en-US" altLang="ko-KR" sz="2000" dirty="0"/>
              <a:t>KRM </a:t>
            </a:r>
            <a:r>
              <a:rPr lang="ko-KR" altLang="en-US" sz="2000" dirty="0"/>
              <a:t>몰탈 성능검증</a:t>
            </a:r>
          </a:p>
        </p:txBody>
      </p:sp>
      <p:pic>
        <p:nvPicPr>
          <p:cNvPr id="79" name="Picture 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2" y="7970396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graphicFrame>
        <p:nvGraphicFramePr>
          <p:cNvPr id="80" name="차트 79"/>
          <p:cNvGraphicFramePr/>
          <p:nvPr>
            <p:extLst>
              <p:ext uri="{D42A27DB-BD31-4B8C-83A1-F6EECF244321}">
                <p14:modId xmlns:p14="http://schemas.microsoft.com/office/powerpoint/2010/main" val="3628279359"/>
              </p:ext>
            </p:extLst>
          </p:nvPr>
        </p:nvGraphicFramePr>
        <p:xfrm>
          <a:off x="348177" y="8400169"/>
          <a:ext cx="2357454" cy="194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81" name="차트 80"/>
          <p:cNvGraphicFramePr/>
          <p:nvPr>
            <p:extLst>
              <p:ext uri="{D42A27DB-BD31-4B8C-83A1-F6EECF244321}">
                <p14:modId xmlns:p14="http://schemas.microsoft.com/office/powerpoint/2010/main" val="508593813"/>
              </p:ext>
            </p:extLst>
          </p:nvPr>
        </p:nvGraphicFramePr>
        <p:xfrm>
          <a:off x="2772216" y="8373216"/>
          <a:ext cx="2357454" cy="194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82" name="차트 81"/>
          <p:cNvGraphicFramePr/>
          <p:nvPr>
            <p:extLst>
              <p:ext uri="{D42A27DB-BD31-4B8C-83A1-F6EECF244321}">
                <p14:modId xmlns:p14="http://schemas.microsoft.com/office/powerpoint/2010/main" val="429389063"/>
              </p:ext>
            </p:extLst>
          </p:nvPr>
        </p:nvGraphicFramePr>
        <p:xfrm>
          <a:off x="5084840" y="8376803"/>
          <a:ext cx="2357454" cy="194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393061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90E3031B-96E6-4A38-A0DA-1CC71F031ECC}"/>
              </a:ext>
            </a:extLst>
          </p:cNvPr>
          <p:cNvSpPr/>
          <p:nvPr/>
        </p:nvSpPr>
        <p:spPr>
          <a:xfrm>
            <a:off x="3779838" y="0"/>
            <a:ext cx="3779837" cy="1069181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562F824A-A8D5-44A3-A4C0-D6AB10CE90AB}"/>
              </a:ext>
            </a:extLst>
          </p:cNvPr>
          <p:cNvSpPr txBox="1"/>
          <p:nvPr/>
        </p:nvSpPr>
        <p:spPr>
          <a:xfrm rot="16200000">
            <a:off x="1697835" y="1566155"/>
            <a:ext cx="3646111" cy="830997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/>
          <a:p>
            <a:pPr marL="72000"/>
            <a:r>
              <a:rPr lang="en-US" altLang="ko-KR" sz="5400" b="1" spc="5">
                <a:solidFill>
                  <a:schemeClr val="tx2"/>
                </a:solidFill>
                <a:latin typeface="+mn-ea"/>
                <a:cs typeface="Malgun Gothic"/>
              </a:rPr>
              <a:t>C</a:t>
            </a:r>
            <a:r>
              <a:rPr lang="en-US" altLang="ko-KR" sz="4800" b="1" spc="5">
                <a:solidFill>
                  <a:schemeClr val="tx2"/>
                </a:solidFill>
                <a:latin typeface="+mn-ea"/>
                <a:cs typeface="Malgun Gothic"/>
              </a:rPr>
              <a:t>ONTENTS</a:t>
            </a:r>
            <a:endParaRPr lang="ko-KR" altLang="en-US" sz="4800" b="1" spc="5">
              <a:solidFill>
                <a:schemeClr val="tx2"/>
              </a:solidFill>
              <a:latin typeface="+mn-ea"/>
              <a:cs typeface="Malgun Gothic"/>
            </a:endParaRP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6A831473-B22B-437D-A932-E556629F6465}"/>
              </a:ext>
            </a:extLst>
          </p:cNvPr>
          <p:cNvGrpSpPr/>
          <p:nvPr/>
        </p:nvGrpSpPr>
        <p:grpSpPr>
          <a:xfrm>
            <a:off x="3900645" y="3589848"/>
            <a:ext cx="3478055" cy="5499192"/>
            <a:chOff x="4152635" y="3869016"/>
            <a:chExt cx="3478055" cy="5499192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4D8C50E6-6088-46F2-87B1-1EE72909BF64}"/>
                </a:ext>
              </a:extLst>
            </p:cNvPr>
            <p:cNvGrpSpPr/>
            <p:nvPr/>
          </p:nvGrpSpPr>
          <p:grpSpPr>
            <a:xfrm>
              <a:off x="4152635" y="5437947"/>
              <a:ext cx="3478055" cy="1690843"/>
              <a:chOff x="4152635" y="5487894"/>
              <a:chExt cx="3478055" cy="1690843"/>
            </a:xfrm>
          </p:grpSpPr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BA177270-366D-4319-956D-651AB223F5E3}"/>
                  </a:ext>
                </a:extLst>
              </p:cNvPr>
              <p:cNvGrpSpPr/>
              <p:nvPr/>
            </p:nvGrpSpPr>
            <p:grpSpPr>
              <a:xfrm>
                <a:off x="4725817" y="5495142"/>
                <a:ext cx="2904873" cy="1683595"/>
                <a:chOff x="3881194" y="6130286"/>
                <a:chExt cx="2904873" cy="1683595"/>
              </a:xfrm>
            </p:grpSpPr>
            <p:sp>
              <p:nvSpPr>
                <p:cNvPr id="19" name="object 3">
                  <a:extLst>
                    <a:ext uri="{FF2B5EF4-FFF2-40B4-BE49-F238E27FC236}">
                      <a16:creationId xmlns:a16="http://schemas.microsoft.com/office/drawing/2014/main" id="{DE0FD934-5FCB-4B46-ACAA-B078E52AE18D}"/>
                    </a:ext>
                  </a:extLst>
                </p:cNvPr>
                <p:cNvSpPr txBox="1"/>
                <p:nvPr/>
              </p:nvSpPr>
              <p:spPr>
                <a:xfrm>
                  <a:off x="3881194" y="6130286"/>
                  <a:ext cx="1364867" cy="322984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72000">
                    <a:lnSpc>
                      <a:spcPct val="150000"/>
                    </a:lnSpc>
                  </a:pPr>
                  <a:r>
                    <a:rPr lang="ko-KR" altLang="en-US" sz="1400" b="1" spc="5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관련 서류</a:t>
                  </a:r>
                </a:p>
              </p:txBody>
            </p:sp>
            <p:sp>
              <p:nvSpPr>
                <p:cNvPr id="20" name="object 3">
                  <a:extLst>
                    <a:ext uri="{FF2B5EF4-FFF2-40B4-BE49-F238E27FC236}">
                      <a16:creationId xmlns:a16="http://schemas.microsoft.com/office/drawing/2014/main" id="{204C77D8-DB2E-42EA-8A46-8F04A9EE382E}"/>
                    </a:ext>
                  </a:extLst>
                </p:cNvPr>
                <p:cNvSpPr txBox="1"/>
                <p:nvPr/>
              </p:nvSpPr>
              <p:spPr>
                <a:xfrm>
                  <a:off x="3985250" y="6493520"/>
                  <a:ext cx="2800817" cy="1320361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사업자등록증</a:t>
                  </a:r>
                </a:p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여성기업 확인서</a:t>
                  </a:r>
                </a:p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기업부설연구소 인정서</a:t>
                  </a:r>
                  <a:endParaRPr lang="en-US" altLang="ko-KR" sz="1100" spc="5" dirty="0">
                    <a:solidFill>
                      <a:schemeClr val="bg1"/>
                    </a:solidFill>
                    <a:latin typeface="+mn-ea"/>
                    <a:cs typeface="Malgun Gothic"/>
                  </a:endParaRPr>
                </a:p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중소기업 확인서</a:t>
                  </a:r>
                </a:p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벤처기업 확인서</a:t>
                  </a:r>
                  <a:endParaRPr lang="en-US" altLang="ko-KR" sz="1100" spc="5" dirty="0">
                    <a:solidFill>
                      <a:schemeClr val="bg1"/>
                    </a:solidFill>
                    <a:latin typeface="+mn-ea"/>
                    <a:cs typeface="Malgun Gothic"/>
                  </a:endParaRPr>
                </a:p>
                <a:p>
                  <a:pPr>
                    <a:lnSpc>
                      <a:spcPct val="130000"/>
                    </a:lnSpc>
                  </a:pPr>
                  <a:endParaRPr lang="en-US" altLang="ko-KR" sz="1100" spc="5" dirty="0">
                    <a:solidFill>
                      <a:schemeClr val="bg1"/>
                    </a:solidFill>
                    <a:latin typeface="+mn-ea"/>
                    <a:cs typeface="Malgun Gothic"/>
                  </a:endParaRPr>
                </a:p>
              </p:txBody>
            </p:sp>
          </p:grpSp>
          <p:sp>
            <p:nvSpPr>
              <p:cNvPr id="22" name="object 3">
                <a:extLst>
                  <a:ext uri="{FF2B5EF4-FFF2-40B4-BE49-F238E27FC236}">
                    <a16:creationId xmlns:a16="http://schemas.microsoft.com/office/drawing/2014/main" id="{3CC8B262-4E78-49C1-AA5D-0313A0F573FB}"/>
                  </a:ext>
                </a:extLst>
              </p:cNvPr>
              <p:cNvSpPr txBox="1"/>
              <p:nvPr/>
            </p:nvSpPr>
            <p:spPr>
              <a:xfrm>
                <a:off x="4152635" y="5487894"/>
                <a:ext cx="499983" cy="402161"/>
              </a:xfrm>
              <a:prstGeom prst="rect">
                <a:avLst/>
              </a:prstGeom>
            </p:spPr>
            <p:txBody>
              <a:bodyPr vert="horz" wrap="square" lIns="0" tIns="0" rIns="0" bIns="0" anchor="b">
                <a:spAutoFit/>
              </a:bodyPr>
              <a:lstStyle/>
              <a:p>
                <a:pPr marL="72000" algn="r">
                  <a:lnSpc>
                    <a:spcPct val="150000"/>
                  </a:lnSpc>
                </a:pPr>
                <a:r>
                  <a:rPr lang="en-US" altLang="ko-KR" sz="2000" b="1" spc="5">
                    <a:solidFill>
                      <a:schemeClr val="bg1"/>
                    </a:solidFill>
                    <a:latin typeface="+mn-ea"/>
                    <a:cs typeface="Malgun Gothic"/>
                  </a:rPr>
                  <a:t>02</a:t>
                </a:r>
                <a:endParaRPr lang="ko-KR" altLang="en-US" sz="2000" b="1" spc="5">
                  <a:solidFill>
                    <a:schemeClr val="bg1"/>
                  </a:solidFill>
                  <a:latin typeface="+mn-ea"/>
                  <a:cs typeface="Malgun Gothic"/>
                </a:endParaRPr>
              </a:p>
            </p:txBody>
          </p: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883E72BB-DF79-4318-9B85-2DFD546E6BF8}"/>
                </a:ext>
              </a:extLst>
            </p:cNvPr>
            <p:cNvGrpSpPr/>
            <p:nvPr/>
          </p:nvGrpSpPr>
          <p:grpSpPr>
            <a:xfrm>
              <a:off x="4152635" y="7652830"/>
              <a:ext cx="2120833" cy="583845"/>
              <a:chOff x="4152635" y="7536147"/>
              <a:chExt cx="2120833" cy="583845"/>
            </a:xfrm>
          </p:grpSpPr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B40AE9AC-70E3-44A0-B1F6-72683FECD754}"/>
                  </a:ext>
                </a:extLst>
              </p:cNvPr>
              <p:cNvGrpSpPr/>
              <p:nvPr/>
            </p:nvGrpSpPr>
            <p:grpSpPr>
              <a:xfrm>
                <a:off x="4725817" y="7543395"/>
                <a:ext cx="1547651" cy="576597"/>
                <a:chOff x="3881194" y="7662573"/>
                <a:chExt cx="1547651" cy="576597"/>
              </a:xfrm>
            </p:grpSpPr>
            <p:sp>
              <p:nvSpPr>
                <p:cNvPr id="23" name="object 3">
                  <a:extLst>
                    <a:ext uri="{FF2B5EF4-FFF2-40B4-BE49-F238E27FC236}">
                      <a16:creationId xmlns:a16="http://schemas.microsoft.com/office/drawing/2014/main" id="{B9D88184-A751-4E7B-A0DF-BA2B0BCACCC7}"/>
                    </a:ext>
                  </a:extLst>
                </p:cNvPr>
                <p:cNvSpPr txBox="1"/>
                <p:nvPr/>
              </p:nvSpPr>
              <p:spPr>
                <a:xfrm>
                  <a:off x="3985251" y="8043347"/>
                  <a:ext cx="1443594" cy="195823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기술자 보유 현황</a:t>
                  </a:r>
                  <a:endParaRPr lang="en-US" altLang="ko-KR" sz="1100" spc="5">
                    <a:solidFill>
                      <a:schemeClr val="bg1"/>
                    </a:solidFill>
                    <a:latin typeface="+mn-ea"/>
                    <a:cs typeface="Malgun Gothic"/>
                  </a:endParaRPr>
                </a:p>
              </p:txBody>
            </p:sp>
            <p:sp>
              <p:nvSpPr>
                <p:cNvPr id="24" name="object 3">
                  <a:extLst>
                    <a:ext uri="{FF2B5EF4-FFF2-40B4-BE49-F238E27FC236}">
                      <a16:creationId xmlns:a16="http://schemas.microsoft.com/office/drawing/2014/main" id="{A2AE27D0-8470-4DFB-9672-15EFC93FEDC7}"/>
                    </a:ext>
                  </a:extLst>
                </p:cNvPr>
                <p:cNvSpPr txBox="1"/>
                <p:nvPr/>
              </p:nvSpPr>
              <p:spPr>
                <a:xfrm>
                  <a:off x="3881194" y="7662573"/>
                  <a:ext cx="1364867" cy="323165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72000">
                    <a:lnSpc>
                      <a:spcPct val="150000"/>
                    </a:lnSpc>
                  </a:pPr>
                  <a:r>
                    <a:rPr lang="ko-KR" altLang="en-US" sz="1400" b="1" spc="5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보유현황</a:t>
                  </a:r>
                </a:p>
              </p:txBody>
            </p:sp>
          </p:grpSp>
          <p:sp>
            <p:nvSpPr>
              <p:cNvPr id="25" name="object 3">
                <a:extLst>
                  <a:ext uri="{FF2B5EF4-FFF2-40B4-BE49-F238E27FC236}">
                    <a16:creationId xmlns:a16="http://schemas.microsoft.com/office/drawing/2014/main" id="{D90016A2-A6B0-490F-94BE-FB9C79917474}"/>
                  </a:ext>
                </a:extLst>
              </p:cNvPr>
              <p:cNvSpPr txBox="1"/>
              <p:nvPr/>
            </p:nvSpPr>
            <p:spPr>
              <a:xfrm>
                <a:off x="4152635" y="7536147"/>
                <a:ext cx="499983" cy="402161"/>
              </a:xfrm>
              <a:prstGeom prst="rect">
                <a:avLst/>
              </a:prstGeom>
            </p:spPr>
            <p:txBody>
              <a:bodyPr vert="horz" wrap="square" lIns="0" tIns="0" rIns="0" bIns="0" anchor="b">
                <a:spAutoFit/>
              </a:bodyPr>
              <a:lstStyle/>
              <a:p>
                <a:pPr marL="72000" algn="r">
                  <a:lnSpc>
                    <a:spcPct val="150000"/>
                  </a:lnSpc>
                </a:pPr>
                <a:r>
                  <a:rPr lang="en-US" altLang="ko-KR" sz="2000" b="1" spc="5">
                    <a:solidFill>
                      <a:schemeClr val="bg1"/>
                    </a:solidFill>
                    <a:latin typeface="+mn-ea"/>
                    <a:cs typeface="Malgun Gothic"/>
                  </a:rPr>
                  <a:t>03</a:t>
                </a:r>
                <a:endParaRPr lang="ko-KR" altLang="en-US" sz="2000" b="1" spc="5">
                  <a:solidFill>
                    <a:schemeClr val="bg1"/>
                  </a:solidFill>
                  <a:latin typeface="+mn-ea"/>
                  <a:cs typeface="Malgun Gothic"/>
                </a:endParaRPr>
              </a:p>
            </p:txBody>
          </p:sp>
        </p:grp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BCC008B0-4F49-497C-82FC-4746B4E2FA6F}"/>
                </a:ext>
              </a:extLst>
            </p:cNvPr>
            <p:cNvGrpSpPr/>
            <p:nvPr/>
          </p:nvGrpSpPr>
          <p:grpSpPr>
            <a:xfrm>
              <a:off x="4152635" y="8760714"/>
              <a:ext cx="2269929" cy="607494"/>
              <a:chOff x="4152635" y="8760714"/>
              <a:chExt cx="2269929" cy="607494"/>
            </a:xfrm>
          </p:grpSpPr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B8BB691A-60B8-4776-80A4-DE88E86A062A}"/>
                  </a:ext>
                </a:extLst>
              </p:cNvPr>
              <p:cNvGrpSpPr/>
              <p:nvPr/>
            </p:nvGrpSpPr>
            <p:grpSpPr>
              <a:xfrm>
                <a:off x="4725817" y="8767962"/>
                <a:ext cx="1696747" cy="600246"/>
                <a:chOff x="4345365" y="9150385"/>
                <a:chExt cx="1696747" cy="600246"/>
              </a:xfrm>
            </p:grpSpPr>
            <p:sp>
              <p:nvSpPr>
                <p:cNvPr id="26" name="object 3">
                  <a:extLst>
                    <a:ext uri="{FF2B5EF4-FFF2-40B4-BE49-F238E27FC236}">
                      <a16:creationId xmlns:a16="http://schemas.microsoft.com/office/drawing/2014/main" id="{068FB0A3-AD3F-47D6-B36B-A9AC9A2CA230}"/>
                    </a:ext>
                  </a:extLst>
                </p:cNvPr>
                <p:cNvSpPr txBox="1"/>
                <p:nvPr/>
              </p:nvSpPr>
              <p:spPr>
                <a:xfrm>
                  <a:off x="4345365" y="9150385"/>
                  <a:ext cx="1364867" cy="323165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72000">
                    <a:lnSpc>
                      <a:spcPct val="150000"/>
                    </a:lnSpc>
                  </a:pPr>
                  <a:r>
                    <a:rPr lang="ko-KR" altLang="en-US" sz="1400" b="1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특허 현황</a:t>
                  </a:r>
                  <a:endParaRPr lang="en-US" altLang="ko-KR" sz="1400" b="1" spc="5" dirty="0">
                    <a:solidFill>
                      <a:schemeClr val="bg1"/>
                    </a:solidFill>
                    <a:latin typeface="+mn-ea"/>
                    <a:cs typeface="Malgun Gothic"/>
                  </a:endParaRPr>
                </a:p>
              </p:txBody>
            </p:sp>
            <p:sp>
              <p:nvSpPr>
                <p:cNvPr id="27" name="object 3">
                  <a:extLst>
                    <a:ext uri="{FF2B5EF4-FFF2-40B4-BE49-F238E27FC236}">
                      <a16:creationId xmlns:a16="http://schemas.microsoft.com/office/drawing/2014/main" id="{B1D24C1B-6C87-4ED2-9DD0-6055AB058907}"/>
                    </a:ext>
                  </a:extLst>
                </p:cNvPr>
                <p:cNvSpPr txBox="1"/>
                <p:nvPr/>
              </p:nvSpPr>
              <p:spPr>
                <a:xfrm>
                  <a:off x="4449421" y="9530571"/>
                  <a:ext cx="1592691" cy="220060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특허 기술 보유 현황</a:t>
                  </a:r>
                </a:p>
              </p:txBody>
            </p:sp>
          </p:grpSp>
          <p:sp>
            <p:nvSpPr>
              <p:cNvPr id="28" name="object 3">
                <a:extLst>
                  <a:ext uri="{FF2B5EF4-FFF2-40B4-BE49-F238E27FC236}">
                    <a16:creationId xmlns:a16="http://schemas.microsoft.com/office/drawing/2014/main" id="{268BFCBC-88A8-4B3D-914F-540AE6231789}"/>
                  </a:ext>
                </a:extLst>
              </p:cNvPr>
              <p:cNvSpPr txBox="1"/>
              <p:nvPr/>
            </p:nvSpPr>
            <p:spPr>
              <a:xfrm>
                <a:off x="4152635" y="8760714"/>
                <a:ext cx="499983" cy="402161"/>
              </a:xfrm>
              <a:prstGeom prst="rect">
                <a:avLst/>
              </a:prstGeom>
            </p:spPr>
            <p:txBody>
              <a:bodyPr vert="horz" wrap="square" lIns="0" tIns="0" rIns="0" bIns="0" anchor="b">
                <a:spAutoFit/>
              </a:bodyPr>
              <a:lstStyle/>
              <a:p>
                <a:pPr marL="72000" algn="r">
                  <a:lnSpc>
                    <a:spcPct val="150000"/>
                  </a:lnSpc>
                </a:pPr>
                <a:r>
                  <a:rPr lang="en-US" altLang="ko-KR" sz="2000" b="1" spc="5" dirty="0">
                    <a:solidFill>
                      <a:schemeClr val="bg1"/>
                    </a:solidFill>
                    <a:latin typeface="+mn-ea"/>
                    <a:cs typeface="Malgun Gothic"/>
                  </a:rPr>
                  <a:t>04</a:t>
                </a:r>
              </a:p>
            </p:txBody>
          </p: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B8D11D03-570F-4E03-8A17-813165A3F9D4}"/>
                </a:ext>
              </a:extLst>
            </p:cNvPr>
            <p:cNvGrpSpPr/>
            <p:nvPr/>
          </p:nvGrpSpPr>
          <p:grpSpPr>
            <a:xfrm>
              <a:off x="4152635" y="3869016"/>
              <a:ext cx="1969978" cy="1024282"/>
              <a:chOff x="4152635" y="3869016"/>
              <a:chExt cx="1969978" cy="1024282"/>
            </a:xfrm>
          </p:grpSpPr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2EE97565-7B6A-4FFB-B8A8-87640E084B81}"/>
                  </a:ext>
                </a:extLst>
              </p:cNvPr>
              <p:cNvGrpSpPr/>
              <p:nvPr/>
            </p:nvGrpSpPr>
            <p:grpSpPr>
              <a:xfrm>
                <a:off x="4725817" y="3876264"/>
                <a:ext cx="1396796" cy="1017034"/>
                <a:chOff x="3881194" y="4578981"/>
                <a:chExt cx="1396796" cy="1017034"/>
              </a:xfrm>
            </p:grpSpPr>
            <p:sp>
              <p:nvSpPr>
                <p:cNvPr id="29" name="object 3">
                  <a:extLst>
                    <a:ext uri="{FF2B5EF4-FFF2-40B4-BE49-F238E27FC236}">
                      <a16:creationId xmlns:a16="http://schemas.microsoft.com/office/drawing/2014/main" id="{E818A101-6822-4751-AA40-76A369BE7B9C}"/>
                    </a:ext>
                  </a:extLst>
                </p:cNvPr>
                <p:cNvSpPr txBox="1"/>
                <p:nvPr/>
              </p:nvSpPr>
              <p:spPr>
                <a:xfrm>
                  <a:off x="3881194" y="4578981"/>
                  <a:ext cx="1364867" cy="323268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72000">
                    <a:lnSpc>
                      <a:spcPct val="150000"/>
                    </a:lnSpc>
                  </a:pPr>
                  <a:r>
                    <a:rPr lang="ko-KR" altLang="en-US" sz="1400" b="1" spc="5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회사 소개</a:t>
                  </a:r>
                </a:p>
              </p:txBody>
            </p:sp>
            <p:sp>
              <p:nvSpPr>
                <p:cNvPr id="30" name="object 3">
                  <a:extLst>
                    <a:ext uri="{FF2B5EF4-FFF2-40B4-BE49-F238E27FC236}">
                      <a16:creationId xmlns:a16="http://schemas.microsoft.com/office/drawing/2014/main" id="{9C9046CB-5755-4A14-A0FF-498F2C24C409}"/>
                    </a:ext>
                  </a:extLst>
                </p:cNvPr>
                <p:cNvSpPr txBox="1"/>
                <p:nvPr/>
              </p:nvSpPr>
              <p:spPr>
                <a:xfrm>
                  <a:off x="3985250" y="4960072"/>
                  <a:ext cx="1292740" cy="635943"/>
                </a:xfrm>
                <a:prstGeom prst="rect">
                  <a:avLst/>
                </a:prstGeom>
              </p:spPr>
              <p:txBody>
                <a:bodyPr vert="horz" wrap="square" lIns="0" tIns="0" rIns="0" bIns="0" anchor="t">
                  <a:spAutoFit/>
                </a:bodyPr>
                <a:lstStyle/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대표인사말</a:t>
                  </a:r>
                </a:p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ko-KR" altLang="en-US" sz="1100" spc="5" dirty="0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연혁</a:t>
                  </a:r>
                  <a:endParaRPr lang="en-US" altLang="ko-KR" sz="1100" spc="5" dirty="0">
                    <a:solidFill>
                      <a:schemeClr val="bg1"/>
                    </a:solidFill>
                    <a:latin typeface="+mn-ea"/>
                    <a:cs typeface="Malgun Gothic"/>
                  </a:endParaRPr>
                </a:p>
                <a:p>
                  <a:pPr marL="144000" indent="-144000">
                    <a:lnSpc>
                      <a:spcPct val="130000"/>
                    </a:lnSpc>
                    <a:buFont typeface="Arial"/>
                    <a:buChar char="•"/>
                  </a:pPr>
                  <a:r>
                    <a:rPr lang="en-US" altLang="ko-KR" sz="1100" spc="5" dirty="0" err="1">
                      <a:solidFill>
                        <a:schemeClr val="bg1"/>
                      </a:solidFill>
                      <a:latin typeface="+mn-ea"/>
                      <a:cs typeface="Malgun Gothic"/>
                    </a:rPr>
                    <a:t>Vison</a:t>
                  </a:r>
                  <a:endParaRPr lang="ko-KR" altLang="en-US" sz="1100" spc="5" dirty="0">
                    <a:solidFill>
                      <a:schemeClr val="bg1"/>
                    </a:solidFill>
                    <a:latin typeface="+mn-ea"/>
                    <a:cs typeface="Malgun Gothic"/>
                  </a:endParaRPr>
                </a:p>
              </p:txBody>
            </p:sp>
          </p:grpSp>
          <p:sp>
            <p:nvSpPr>
              <p:cNvPr id="31" name="object 3">
                <a:extLst>
                  <a:ext uri="{FF2B5EF4-FFF2-40B4-BE49-F238E27FC236}">
                    <a16:creationId xmlns:a16="http://schemas.microsoft.com/office/drawing/2014/main" id="{E2B5B2A7-43D9-4009-A33B-BD4BDDB16348}"/>
                  </a:ext>
                </a:extLst>
              </p:cNvPr>
              <p:cNvSpPr txBox="1"/>
              <p:nvPr/>
            </p:nvSpPr>
            <p:spPr>
              <a:xfrm>
                <a:off x="4152635" y="3869016"/>
                <a:ext cx="499983" cy="402161"/>
              </a:xfrm>
              <a:prstGeom prst="rect">
                <a:avLst/>
              </a:prstGeom>
            </p:spPr>
            <p:txBody>
              <a:bodyPr vert="horz" wrap="square" lIns="0" tIns="0" rIns="0" bIns="0" anchor="b">
                <a:spAutoFit/>
              </a:bodyPr>
              <a:lstStyle/>
              <a:p>
                <a:pPr marL="72000" algn="r">
                  <a:lnSpc>
                    <a:spcPct val="150000"/>
                  </a:lnSpc>
                </a:pPr>
                <a:r>
                  <a:rPr lang="en-US" altLang="ko-KR" sz="2000" b="1" spc="5" dirty="0">
                    <a:solidFill>
                      <a:schemeClr val="bg1"/>
                    </a:solidFill>
                    <a:latin typeface="+mn-ea"/>
                    <a:cs typeface="Malgun Gothic"/>
                  </a:rPr>
                  <a:t>01</a:t>
                </a:r>
                <a:endParaRPr lang="ko-KR" altLang="en-US" sz="2000" b="1" spc="5" dirty="0">
                  <a:solidFill>
                    <a:schemeClr val="bg1"/>
                  </a:solidFill>
                  <a:latin typeface="+mn-ea"/>
                  <a:cs typeface="Malgun Gothic"/>
                </a:endParaRPr>
              </a:p>
            </p:txBody>
          </p:sp>
        </p:grpSp>
      </p:grp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1EED88E9-BAE0-413E-9729-085FF81887F6}"/>
              </a:ext>
            </a:extLst>
          </p:cNvPr>
          <p:cNvSpPr/>
          <p:nvPr/>
        </p:nvSpPr>
        <p:spPr>
          <a:xfrm>
            <a:off x="3583765" y="3771120"/>
            <a:ext cx="396000" cy="36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444D1FAD-5B73-45F5-9B76-F354E7A5C7AD}"/>
              </a:ext>
            </a:extLst>
          </p:cNvPr>
          <p:cNvSpPr/>
          <p:nvPr/>
        </p:nvSpPr>
        <p:spPr>
          <a:xfrm>
            <a:off x="3583765" y="5339426"/>
            <a:ext cx="396000" cy="36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F9E64563-46EB-4D9B-82D4-D05149E55467}"/>
              </a:ext>
            </a:extLst>
          </p:cNvPr>
          <p:cNvSpPr/>
          <p:nvPr/>
        </p:nvSpPr>
        <p:spPr>
          <a:xfrm>
            <a:off x="3583765" y="7554934"/>
            <a:ext cx="396000" cy="36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91E99FC3-86F5-4CDB-B5AF-3EF6BEBB3BA9}"/>
              </a:ext>
            </a:extLst>
          </p:cNvPr>
          <p:cNvSpPr/>
          <p:nvPr/>
        </p:nvSpPr>
        <p:spPr>
          <a:xfrm>
            <a:off x="3583765" y="8662818"/>
            <a:ext cx="396000" cy="36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068FB0A3-AD3F-47D6-B36B-A9AC9A2CA230}"/>
              </a:ext>
            </a:extLst>
          </p:cNvPr>
          <p:cNvSpPr txBox="1"/>
          <p:nvPr/>
        </p:nvSpPr>
        <p:spPr>
          <a:xfrm>
            <a:off x="4509571" y="9475755"/>
            <a:ext cx="1364867" cy="323165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/>
          <a:p>
            <a:pPr marL="72000">
              <a:lnSpc>
                <a:spcPct val="150000"/>
              </a:lnSpc>
            </a:pPr>
            <a:r>
              <a:rPr lang="ko-KR" altLang="en-US" sz="1400" b="1" spc="5" dirty="0">
                <a:solidFill>
                  <a:schemeClr val="bg1"/>
                </a:solidFill>
                <a:latin typeface="+mn-ea"/>
                <a:cs typeface="Malgun Gothic"/>
              </a:rPr>
              <a:t>공사실적</a:t>
            </a:r>
            <a:endParaRPr lang="en-US" altLang="ko-KR" sz="1400" b="1" spc="5" dirty="0">
              <a:solidFill>
                <a:schemeClr val="bg1"/>
              </a:solidFill>
              <a:latin typeface="+mn-ea"/>
              <a:cs typeface="Malgun Gothic"/>
            </a:endParaRP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B1D24C1B-6C87-4ED2-9DD0-6055AB058907}"/>
              </a:ext>
            </a:extLst>
          </p:cNvPr>
          <p:cNvSpPr txBox="1"/>
          <p:nvPr/>
        </p:nvSpPr>
        <p:spPr>
          <a:xfrm>
            <a:off x="4613627" y="9855941"/>
            <a:ext cx="1592691" cy="220060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/>
          <a:p>
            <a:pPr marL="144000" indent="-144000">
              <a:lnSpc>
                <a:spcPct val="130000"/>
              </a:lnSpc>
              <a:buFont typeface="Arial"/>
              <a:buChar char="•"/>
            </a:pPr>
            <a:r>
              <a:rPr lang="ko-KR" altLang="en-US" sz="1100" spc="5" dirty="0">
                <a:solidFill>
                  <a:schemeClr val="bg1"/>
                </a:solidFill>
                <a:latin typeface="+mn-ea"/>
                <a:cs typeface="Malgun Gothic"/>
              </a:rPr>
              <a:t>연도별 실적</a:t>
            </a:r>
          </a:p>
        </p:txBody>
      </p:sp>
      <p:sp>
        <p:nvSpPr>
          <p:cNvPr id="38" name="object 3">
            <a:extLst>
              <a:ext uri="{FF2B5EF4-FFF2-40B4-BE49-F238E27FC236}">
                <a16:creationId xmlns:a16="http://schemas.microsoft.com/office/drawing/2014/main" id="{268BFCBC-88A8-4B3D-914F-540AE6231789}"/>
              </a:ext>
            </a:extLst>
          </p:cNvPr>
          <p:cNvSpPr txBox="1"/>
          <p:nvPr/>
        </p:nvSpPr>
        <p:spPr>
          <a:xfrm>
            <a:off x="3936389" y="9409003"/>
            <a:ext cx="499983" cy="461665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/>
          <a:p>
            <a:pPr marL="72000" algn="r">
              <a:lnSpc>
                <a:spcPct val="150000"/>
              </a:lnSpc>
            </a:pPr>
            <a:r>
              <a:rPr lang="en-US" altLang="ko-KR" sz="2000" b="1" spc="5" dirty="0">
                <a:solidFill>
                  <a:schemeClr val="bg1"/>
                </a:solidFill>
                <a:latin typeface="+mn-ea"/>
                <a:cs typeface="Malgun Gothic"/>
              </a:rPr>
              <a:t>05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91E99FC3-86F5-4CDB-B5AF-3EF6BEBB3BA9}"/>
              </a:ext>
            </a:extLst>
          </p:cNvPr>
          <p:cNvSpPr/>
          <p:nvPr/>
        </p:nvSpPr>
        <p:spPr>
          <a:xfrm>
            <a:off x="3583765" y="9643810"/>
            <a:ext cx="396000" cy="36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</p:spTree>
    <p:extLst>
      <p:ext uri="{BB962C8B-B14F-4D97-AF65-F5344CB8AC3E}">
        <p14:creationId xmlns:p14="http://schemas.microsoft.com/office/powerpoint/2010/main" val="490615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단면복구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10-1975001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6" name="그림 개체 틀 5"/>
          <p:cNvGraphicFramePr>
            <a:graphicFrameLocks noGrp="1" noChangeAspect="1"/>
          </p:cNvGraphicFramePr>
          <p:nvPr>
            <p:ph type="pic" sz="quarter" idx="15"/>
          </p:nvPr>
        </p:nvGraphicFramePr>
        <p:xfrm>
          <a:off x="1086929" y="1537907"/>
          <a:ext cx="5385816" cy="7615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esPDF" r:id="rId2" imgW="5669280" imgH="8016840" progId="NesPDF.Document">
                  <p:embed/>
                </p:oleObj>
              </mc:Choice>
              <mc:Fallback>
                <p:oleObj name="NesPDF" r:id="rId2" imgW="5669280" imgH="8016840" progId="NesPDF.Document">
                  <p:embed/>
                  <p:pic>
                    <p:nvPicPr>
                      <p:cNvPr id="6" name="그림 개체 틀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6929" y="1537907"/>
                        <a:ext cx="5385816" cy="7615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5774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단면복구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10-1975001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A3978084-60C5-45CA-AA22-911DFA1ADA7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>
            <a:fillRect/>
          </a:stretch>
        </p:blipFill>
        <p:spPr>
          <a:xfrm>
            <a:off x="1024492" y="1657269"/>
            <a:ext cx="5510689" cy="7377273"/>
          </a:xfrm>
        </p:spPr>
      </p:pic>
    </p:spTree>
    <p:extLst>
      <p:ext uri="{BB962C8B-B14F-4D97-AF65-F5344CB8AC3E}">
        <p14:creationId xmlns:p14="http://schemas.microsoft.com/office/powerpoint/2010/main" val="149184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단면복구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10-1975001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A3978084-60C5-45CA-AA22-911DFA1ADA7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>
            <a:fillRect/>
          </a:stretch>
        </p:blipFill>
        <p:spPr>
          <a:xfrm>
            <a:off x="1024492" y="1657269"/>
            <a:ext cx="5510689" cy="7377273"/>
          </a:xfrm>
        </p:spPr>
      </p:pic>
    </p:spTree>
    <p:extLst>
      <p:ext uri="{BB962C8B-B14F-4D97-AF65-F5344CB8AC3E}">
        <p14:creationId xmlns:p14="http://schemas.microsoft.com/office/powerpoint/2010/main" val="249284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 표면보수공법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10-2058597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1328096"/>
            <a:ext cx="2889950" cy="492443"/>
          </a:xfrm>
        </p:spPr>
        <p:txBody>
          <a:bodyPr/>
          <a:lstStyle/>
          <a:p>
            <a:pPr algn="l"/>
            <a:r>
              <a:rPr lang="en-US" altLang="ko-KR" sz="2000" dirty="0"/>
              <a:t>KRM </a:t>
            </a:r>
            <a:r>
              <a:rPr lang="ko-KR" altLang="en-US" sz="2000" dirty="0"/>
              <a:t>공법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9"/>
          </p:nvPr>
        </p:nvSpPr>
        <p:spPr>
          <a:xfrm>
            <a:off x="524146" y="1962009"/>
            <a:ext cx="6537055" cy="2012859"/>
          </a:xfrm>
        </p:spPr>
        <p:txBody>
          <a:bodyPr/>
          <a:lstStyle/>
          <a:p>
            <a:pPr algn="just"/>
            <a:r>
              <a:rPr lang="ko-KR" altLang="en-US" sz="12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200" dirty="0"/>
              <a:t>본 기술은 콘크리트 표면에 도포하여 이산화탄소</a:t>
            </a:r>
            <a:r>
              <a:rPr lang="en-US" altLang="ko-KR" sz="1200" dirty="0"/>
              <a:t>, </a:t>
            </a:r>
            <a:r>
              <a:rPr lang="ko-KR" altLang="en-US" sz="1200" dirty="0"/>
              <a:t>산성가스</a:t>
            </a:r>
            <a:r>
              <a:rPr lang="en-US" altLang="ko-KR" sz="1200" dirty="0"/>
              <a:t>, </a:t>
            </a:r>
            <a:r>
              <a:rPr lang="ko-KR" altLang="en-US" sz="1200" dirty="0"/>
              <a:t>염소이온</a:t>
            </a:r>
            <a:r>
              <a:rPr lang="en-US" altLang="ko-KR" sz="1200" dirty="0"/>
              <a:t>, </a:t>
            </a:r>
            <a:r>
              <a:rPr lang="ko-KR" altLang="en-US" sz="1200" dirty="0"/>
              <a:t>산소나 물 등의 침투를 억제하고</a:t>
            </a:r>
            <a:r>
              <a:rPr lang="en-US" altLang="ko-KR" sz="1200" dirty="0"/>
              <a:t>, </a:t>
            </a:r>
            <a:r>
              <a:rPr lang="ko-KR" altLang="en-US" sz="1200" dirty="0"/>
              <a:t>콘크리트 내부의 수분을 외부로 배출시키는 통기성이 우수한 도막을 형성하여 콘크리트의 중성화 및 </a:t>
            </a:r>
            <a:r>
              <a:rPr lang="ko-KR" altLang="en-US" sz="1200" dirty="0" err="1"/>
              <a:t>염해를</a:t>
            </a:r>
            <a:r>
              <a:rPr lang="ko-KR" altLang="en-US" sz="1200" dirty="0"/>
              <a:t> 방지하여 수명을 연장시켜주며 미려한 색상을 가질 뿐만 아니라</a:t>
            </a:r>
            <a:r>
              <a:rPr lang="en-US" altLang="ko-KR" sz="1200" dirty="0"/>
              <a:t>, </a:t>
            </a:r>
            <a:r>
              <a:rPr lang="ko-KR" altLang="en-US" sz="1200" dirty="0"/>
              <a:t>우수한 </a:t>
            </a:r>
            <a:r>
              <a:rPr lang="ko-KR" altLang="en-US" sz="1200" dirty="0" err="1"/>
              <a:t>내염성능을</a:t>
            </a:r>
            <a:r>
              <a:rPr lang="ko-KR" altLang="en-US" sz="1200" dirty="0"/>
              <a:t> 제공하여 철근 및 철판을 산화로부터 보호시켜 철근 및 철판을 부식되지 않게 보호해 주고</a:t>
            </a:r>
            <a:r>
              <a:rPr lang="en-US" altLang="ko-KR" sz="1200" dirty="0"/>
              <a:t>, </a:t>
            </a:r>
            <a:r>
              <a:rPr lang="ko-KR" altLang="en-US" sz="1200" dirty="0"/>
              <a:t>수용성 제품으로 유기재료와 무기재료가 복합적으로 반응함으로 자외선에 대한 저항성이 탁월하여 자외선에 노출되었을 때 변색 및 물성 파괴에 대한 저항성이 강하고 </a:t>
            </a:r>
            <a:r>
              <a:rPr lang="ko-KR" altLang="en-US" sz="1200" dirty="0" err="1"/>
              <a:t>신장율</a:t>
            </a:r>
            <a:r>
              <a:rPr lang="en-US" altLang="ko-KR" sz="1200" dirty="0"/>
              <a:t>, </a:t>
            </a:r>
            <a:r>
              <a:rPr lang="ko-KR" altLang="en-US" sz="1200" dirty="0"/>
              <a:t>복원력이 높아서 콘크리트 </a:t>
            </a:r>
            <a:r>
              <a:rPr lang="ko-KR" altLang="en-US" sz="1200" dirty="0" err="1"/>
              <a:t>크랙</a:t>
            </a:r>
            <a:r>
              <a:rPr lang="ko-KR" altLang="en-US" sz="1200"/>
              <a:t> 저항성을 </a:t>
            </a:r>
            <a:r>
              <a:rPr lang="ko-KR" altLang="en-US" sz="1200" dirty="0"/>
              <a:t>가지고 있는 콘크리트 보호용 도료 </a:t>
            </a:r>
            <a:r>
              <a:rPr lang="ko-KR" altLang="en-US" sz="1200" dirty="0" err="1"/>
              <a:t>조성물을</a:t>
            </a:r>
            <a:r>
              <a:rPr lang="ko-KR" altLang="en-US" sz="1200" dirty="0"/>
              <a:t> 제공하는 공법이다</a:t>
            </a:r>
            <a:r>
              <a:rPr lang="en-US" altLang="ko-KR" sz="1200" dirty="0"/>
              <a:t>.</a:t>
            </a:r>
            <a:endParaRPr lang="ko-KR" altLang="en-US" sz="800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3228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17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4426896"/>
            <a:ext cx="2889950" cy="448328"/>
          </a:xfrm>
        </p:spPr>
        <p:txBody>
          <a:bodyPr/>
          <a:lstStyle/>
          <a:p>
            <a:pPr algn="l"/>
            <a:r>
              <a:rPr lang="en-US" altLang="ko-KR" sz="2000" dirty="0"/>
              <a:t>KRM system</a:t>
            </a:r>
            <a:r>
              <a:rPr lang="ko-KR" altLang="en-US" sz="2000" dirty="0"/>
              <a:t> 제품구성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44216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19" name="텍스트 개체 틀 12">
            <a:extLst>
              <a:ext uri="{FF2B5EF4-FFF2-40B4-BE49-F238E27FC236}">
                <a16:creationId xmlns:a16="http://schemas.microsoft.com/office/drawing/2014/main" id="{7AA6B3F6-385A-4C9C-83AA-4C5972C473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146" y="5107822"/>
            <a:ext cx="2877348" cy="452432"/>
          </a:xfrm>
          <a:solidFill>
            <a:srgbClr val="E2B700"/>
          </a:solidFill>
        </p:spPr>
        <p:txBody>
          <a:bodyPr/>
          <a:lstStyle/>
          <a:p>
            <a:r>
              <a:rPr lang="en-US" altLang="ko-KR" sz="1800" dirty="0">
                <a:solidFill>
                  <a:schemeClr val="bg1"/>
                </a:solidFill>
              </a:rPr>
              <a:t>KRM-100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26" name="사각형: 둥근 모서리 45">
            <a:extLst>
              <a:ext uri="{FF2B5EF4-FFF2-40B4-BE49-F238E27FC236}">
                <a16:creationId xmlns:a16="http://schemas.microsoft.com/office/drawing/2014/main" id="{7F943788-6742-4D9A-A2C1-12F4DC0FD206}"/>
              </a:ext>
            </a:extLst>
          </p:cNvPr>
          <p:cNvSpPr/>
          <p:nvPr/>
        </p:nvSpPr>
        <p:spPr>
          <a:xfrm>
            <a:off x="524146" y="5654690"/>
            <a:ext cx="2877348" cy="1916894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300000"/>
              </a:lnSpc>
            </a:pP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알칼리 </a:t>
            </a:r>
            <a:r>
              <a:rPr lang="ko-KR" altLang="en-US" b="1" dirty="0" err="1">
                <a:solidFill>
                  <a:schemeClr val="bg1"/>
                </a:solidFill>
              </a:rPr>
              <a:t>회복제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chemeClr val="bg1"/>
                </a:solidFill>
              </a:rPr>
              <a:t>PH10 </a:t>
            </a:r>
            <a:r>
              <a:rPr lang="ko-KR" altLang="en-US" sz="1200" b="1" dirty="0">
                <a:solidFill>
                  <a:schemeClr val="bg1"/>
                </a:solidFill>
              </a:rPr>
              <a:t>이상의 </a:t>
            </a:r>
            <a:r>
              <a:rPr lang="ko-KR" altLang="en-US" sz="1200" b="1" dirty="0" err="1">
                <a:solidFill>
                  <a:schemeClr val="bg1"/>
                </a:solidFill>
              </a:rPr>
              <a:t>고알칼리성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bg1"/>
                </a:solidFill>
              </a:rPr>
              <a:t>중성화된 콘크리트 내부에 침투하여 알칼리성능 회복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텍스트 개체 틀 12">
            <a:extLst>
              <a:ext uri="{FF2B5EF4-FFF2-40B4-BE49-F238E27FC236}">
                <a16:creationId xmlns:a16="http://schemas.microsoft.com/office/drawing/2014/main" id="{7AA6B3F6-385A-4C9C-83AA-4C5972C473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4746" y="5107822"/>
            <a:ext cx="2877348" cy="452432"/>
          </a:xfrm>
          <a:solidFill>
            <a:srgbClr val="E2B700"/>
          </a:solidFill>
        </p:spPr>
        <p:txBody>
          <a:bodyPr/>
          <a:lstStyle/>
          <a:p>
            <a:r>
              <a:rPr lang="en-US" altLang="ko-KR" sz="1800" dirty="0">
                <a:solidFill>
                  <a:schemeClr val="bg1"/>
                </a:solidFill>
              </a:rPr>
              <a:t>KRM-200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28" name="사각형: 둥근 모서리 45">
            <a:extLst>
              <a:ext uri="{FF2B5EF4-FFF2-40B4-BE49-F238E27FC236}">
                <a16:creationId xmlns:a16="http://schemas.microsoft.com/office/drawing/2014/main" id="{7F943788-6742-4D9A-A2C1-12F4DC0FD206}"/>
              </a:ext>
            </a:extLst>
          </p:cNvPr>
          <p:cNvSpPr/>
          <p:nvPr/>
        </p:nvSpPr>
        <p:spPr>
          <a:xfrm>
            <a:off x="4054746" y="5654690"/>
            <a:ext cx="2877348" cy="1916894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300000"/>
              </a:lnSpc>
            </a:pP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 err="1">
                <a:solidFill>
                  <a:schemeClr val="bg1"/>
                </a:solidFill>
              </a:rPr>
              <a:t>프라이머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bg1"/>
                </a:solidFill>
              </a:rPr>
              <a:t>부착강도 </a:t>
            </a:r>
            <a:r>
              <a:rPr lang="en-US" altLang="ko-KR" sz="1200" b="1" dirty="0">
                <a:solidFill>
                  <a:schemeClr val="bg1"/>
                </a:solidFill>
              </a:rPr>
              <a:t>1N/mm2 </a:t>
            </a:r>
            <a:r>
              <a:rPr lang="ko-KR" altLang="en-US" sz="1200" b="1" dirty="0">
                <a:solidFill>
                  <a:schemeClr val="bg1"/>
                </a:solidFill>
              </a:rPr>
              <a:t>이상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err="1">
                <a:solidFill>
                  <a:schemeClr val="bg1"/>
                </a:solidFill>
              </a:rPr>
              <a:t>폴리머몰탈</a:t>
            </a:r>
            <a:r>
              <a:rPr lang="ko-KR" altLang="en-US" sz="1200" b="1" dirty="0">
                <a:solidFill>
                  <a:schemeClr val="bg1"/>
                </a:solidFill>
              </a:rPr>
              <a:t> 및 </a:t>
            </a:r>
            <a:r>
              <a:rPr lang="ko-KR" altLang="en-US" sz="1200" b="1" dirty="0" err="1">
                <a:solidFill>
                  <a:schemeClr val="bg1"/>
                </a:solidFill>
              </a:rPr>
              <a:t>중성화방지제와</a:t>
            </a:r>
            <a:r>
              <a:rPr lang="ko-KR" altLang="en-US" sz="1200" b="1" dirty="0">
                <a:solidFill>
                  <a:schemeClr val="bg1"/>
                </a:solidFill>
              </a:rPr>
              <a:t> 기존 콘크리트 모체와의 접착력 증대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텍스트 개체 틀 12">
            <a:extLst>
              <a:ext uri="{FF2B5EF4-FFF2-40B4-BE49-F238E27FC236}">
                <a16:creationId xmlns:a16="http://schemas.microsoft.com/office/drawing/2014/main" id="{7AA6B3F6-385A-4C9C-83AA-4C5972C473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146" y="7666020"/>
            <a:ext cx="2877348" cy="452432"/>
          </a:xfrm>
          <a:solidFill>
            <a:srgbClr val="E2B700"/>
          </a:solidFill>
        </p:spPr>
        <p:txBody>
          <a:bodyPr/>
          <a:lstStyle/>
          <a:p>
            <a:r>
              <a:rPr lang="en-US" altLang="ko-KR" sz="1800" dirty="0">
                <a:solidFill>
                  <a:schemeClr val="bg1"/>
                </a:solidFill>
              </a:rPr>
              <a:t>KRM-300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30" name="사각형: 둥근 모서리 45">
            <a:extLst>
              <a:ext uri="{FF2B5EF4-FFF2-40B4-BE49-F238E27FC236}">
                <a16:creationId xmlns:a16="http://schemas.microsoft.com/office/drawing/2014/main" id="{7F943788-6742-4D9A-A2C1-12F4DC0FD206}"/>
              </a:ext>
            </a:extLst>
          </p:cNvPr>
          <p:cNvSpPr/>
          <p:nvPr/>
        </p:nvSpPr>
        <p:spPr>
          <a:xfrm>
            <a:off x="524146" y="8212888"/>
            <a:ext cx="2877348" cy="1916894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300000"/>
              </a:lnSpc>
            </a:pP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중성화 방지제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chemeClr val="bg1"/>
                </a:solidFill>
              </a:rPr>
              <a:t>PH10 </a:t>
            </a:r>
            <a:r>
              <a:rPr lang="ko-KR" altLang="en-US" sz="1200" b="1" dirty="0">
                <a:solidFill>
                  <a:schemeClr val="bg1"/>
                </a:solidFill>
              </a:rPr>
              <a:t>이상의 </a:t>
            </a:r>
            <a:r>
              <a:rPr lang="ko-KR" altLang="en-US" sz="1200" b="1" dirty="0" err="1">
                <a:solidFill>
                  <a:schemeClr val="bg1"/>
                </a:solidFill>
              </a:rPr>
              <a:t>고알칼리성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bg1"/>
                </a:solidFill>
              </a:rPr>
              <a:t>중성화된 콘크리트 내부에 침투하여 알칼리성능 회복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46" y="7666019"/>
            <a:ext cx="2411858" cy="24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15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 표면보수공법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10-2058597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1328096"/>
            <a:ext cx="2889950" cy="492443"/>
          </a:xfrm>
        </p:spPr>
        <p:txBody>
          <a:bodyPr/>
          <a:lstStyle/>
          <a:p>
            <a:pPr algn="l"/>
            <a:r>
              <a:rPr lang="en-US" altLang="ko-KR" sz="2000" dirty="0"/>
              <a:t>KRM </a:t>
            </a:r>
            <a:r>
              <a:rPr lang="ko-KR" altLang="en-US" sz="2000" dirty="0"/>
              <a:t>공법 </a:t>
            </a:r>
            <a:r>
              <a:rPr lang="ko-KR" altLang="en-US" sz="2000" dirty="0" err="1"/>
              <a:t>시공전</a:t>
            </a:r>
            <a:r>
              <a:rPr lang="ko-KR" altLang="en-US" sz="2000" dirty="0"/>
              <a:t>〮후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3228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D2A1CBFA-C46C-44C5-9E05-4449D66E3113}"/>
              </a:ext>
            </a:extLst>
          </p:cNvPr>
          <p:cNvSpPr/>
          <p:nvPr/>
        </p:nvSpPr>
        <p:spPr>
          <a:xfrm>
            <a:off x="280989" y="4257777"/>
            <a:ext cx="6997525" cy="306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r"/>
            <a:endParaRPr lang="ko-KR" altLang="en-US" sz="1801" dirty="0"/>
          </a:p>
        </p:txBody>
      </p:sp>
      <p:sp>
        <p:nvSpPr>
          <p:cNvPr id="56" name="텍스트 개체 틀 23">
            <a:extLst>
              <a:ext uri="{FF2B5EF4-FFF2-40B4-BE49-F238E27FC236}">
                <a16:creationId xmlns:a16="http://schemas.microsoft.com/office/drawing/2014/main" id="{54717EA0-8D01-4478-A745-93D0D8622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1896" y="4230883"/>
            <a:ext cx="3095626" cy="341568"/>
          </a:xfrm>
        </p:spPr>
        <p:txBody>
          <a:bodyPr/>
          <a:lstStyle/>
          <a:p>
            <a:r>
              <a:rPr lang="ko-KR" altLang="en-US" sz="1400" dirty="0"/>
              <a:t>통 </a:t>
            </a:r>
            <a:r>
              <a:rPr lang="ko-KR" altLang="en-US" sz="1400" dirty="0" err="1"/>
              <a:t>로</a:t>
            </a:r>
            <a:r>
              <a:rPr lang="ko-KR" altLang="en-US" sz="1400" dirty="0"/>
              <a:t> 암 거</a:t>
            </a:r>
            <a:endParaRPr lang="en-US" altLang="ko-KR" sz="1400" dirty="0"/>
          </a:p>
        </p:txBody>
      </p:sp>
      <p:pic>
        <p:nvPicPr>
          <p:cNvPr id="63" name="_x238608344" descr="EMB000131e02618"/>
          <p:cNvPicPr preferRelativeResize="0">
            <a:picLocks noGrp="1" noChangeArrowheads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" b="880"/>
          <a:stretch/>
        </p:blipFill>
        <p:spPr bwMode="auto">
          <a:xfrm>
            <a:off x="280990" y="2092643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그림 개체 틀 63"/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14723" r="14723"/>
          <a:stretch>
            <a:fillRect/>
          </a:stretch>
        </p:blipFill>
        <p:spPr>
          <a:xfrm>
            <a:off x="4038514" y="2018717"/>
            <a:ext cx="3240000" cy="2233926"/>
          </a:xfrm>
          <a:prstGeom prst="rect">
            <a:avLst/>
          </a:prstGeom>
        </p:spPr>
      </p:pic>
      <p:sp>
        <p:nvSpPr>
          <p:cNvPr id="8" name="이등변 삼각형 7"/>
          <p:cNvSpPr/>
          <p:nvPr/>
        </p:nvSpPr>
        <p:spPr>
          <a:xfrm rot="5400000">
            <a:off x="3521932" y="2933850"/>
            <a:ext cx="515810" cy="234764"/>
          </a:xfrm>
          <a:prstGeom prst="triangle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2A1CBFA-C46C-44C5-9E05-4449D66E3113}"/>
              </a:ext>
            </a:extLst>
          </p:cNvPr>
          <p:cNvSpPr/>
          <p:nvPr/>
        </p:nvSpPr>
        <p:spPr>
          <a:xfrm>
            <a:off x="280904" y="7014993"/>
            <a:ext cx="6997610" cy="306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r"/>
            <a:endParaRPr lang="ko-KR" altLang="en-US" sz="1801" dirty="0"/>
          </a:p>
        </p:txBody>
      </p:sp>
      <p:sp>
        <p:nvSpPr>
          <p:cNvPr id="68" name="이등변 삼각형 67"/>
          <p:cNvSpPr/>
          <p:nvPr/>
        </p:nvSpPr>
        <p:spPr>
          <a:xfrm rot="5400000">
            <a:off x="3521847" y="5691066"/>
            <a:ext cx="515810" cy="234764"/>
          </a:xfrm>
          <a:prstGeom prst="triangle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69" name="텍스트 개체 틀 23">
            <a:extLst>
              <a:ext uri="{FF2B5EF4-FFF2-40B4-BE49-F238E27FC236}">
                <a16:creationId xmlns:a16="http://schemas.microsoft.com/office/drawing/2014/main" id="{54717EA0-8D01-4478-A745-93D0D8622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1939" y="6961385"/>
            <a:ext cx="3095626" cy="341568"/>
          </a:xfrm>
        </p:spPr>
        <p:txBody>
          <a:bodyPr/>
          <a:lstStyle/>
          <a:p>
            <a:r>
              <a:rPr lang="ko-KR" altLang="en-US" sz="1400" dirty="0"/>
              <a:t>교 량 방 호 벽</a:t>
            </a:r>
            <a:endParaRPr lang="en-US" altLang="ko-KR" sz="1400" dirty="0"/>
          </a:p>
        </p:txBody>
      </p:sp>
      <p:pic>
        <p:nvPicPr>
          <p:cNvPr id="15" name="그림 개체 틀 14"/>
          <p:cNvPicPr preferRelativeResize="0">
            <a:picLocks noGrp="1"/>
          </p:cNvPicPr>
          <p:nvPr>
            <p:ph type="pic" sz="quarter" idx="1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3" b="4283"/>
          <a:stretch>
            <a:fillRect/>
          </a:stretch>
        </p:blipFill>
        <p:spPr>
          <a:xfrm>
            <a:off x="280904" y="4843723"/>
            <a:ext cx="3240000" cy="2160000"/>
          </a:xfrm>
        </p:spPr>
      </p:pic>
      <p:pic>
        <p:nvPicPr>
          <p:cNvPr id="14" name="그림 개체 틀 13"/>
          <p:cNvPicPr preferRelativeResize="0">
            <a:picLocks noGrp="1"/>
          </p:cNvPicPr>
          <p:nvPr>
            <p:ph type="pic" sz="quarter" idx="18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" b="4034"/>
          <a:stretch>
            <a:fillRect/>
          </a:stretch>
        </p:blipFill>
        <p:spPr>
          <a:xfrm>
            <a:off x="4038514" y="4853011"/>
            <a:ext cx="3240000" cy="2160000"/>
          </a:xfrm>
        </p:spPr>
      </p:pic>
      <p:sp>
        <p:nvSpPr>
          <p:cNvPr id="70" name="직사각형 69">
            <a:extLst>
              <a:ext uri="{FF2B5EF4-FFF2-40B4-BE49-F238E27FC236}">
                <a16:creationId xmlns:a16="http://schemas.microsoft.com/office/drawing/2014/main" id="{D2A1CBFA-C46C-44C5-9E05-4449D66E3113}"/>
              </a:ext>
            </a:extLst>
          </p:cNvPr>
          <p:cNvSpPr/>
          <p:nvPr/>
        </p:nvSpPr>
        <p:spPr>
          <a:xfrm>
            <a:off x="280904" y="9776173"/>
            <a:ext cx="6997610" cy="306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r"/>
            <a:endParaRPr lang="ko-KR" altLang="en-US" sz="1801" dirty="0"/>
          </a:p>
        </p:txBody>
      </p:sp>
      <p:sp>
        <p:nvSpPr>
          <p:cNvPr id="71" name="이등변 삼각형 70"/>
          <p:cNvSpPr/>
          <p:nvPr/>
        </p:nvSpPr>
        <p:spPr>
          <a:xfrm rot="5400000">
            <a:off x="3521933" y="8452246"/>
            <a:ext cx="515810" cy="234764"/>
          </a:xfrm>
          <a:prstGeom prst="triangle">
            <a:avLst/>
          </a:pr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76" name="텍스트 개체 틀 23">
            <a:extLst>
              <a:ext uri="{FF2B5EF4-FFF2-40B4-BE49-F238E27FC236}">
                <a16:creationId xmlns:a16="http://schemas.microsoft.com/office/drawing/2014/main" id="{54717EA0-8D01-4478-A745-93D0D8622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2025" y="9722565"/>
            <a:ext cx="3095626" cy="372410"/>
          </a:xfrm>
        </p:spPr>
        <p:txBody>
          <a:bodyPr/>
          <a:lstStyle/>
          <a:p>
            <a:r>
              <a:rPr lang="ko-KR" altLang="en-US" sz="1400" dirty="0"/>
              <a:t>교 량 하 부</a:t>
            </a:r>
            <a:endParaRPr lang="en-US" altLang="ko-KR" sz="1400" dirty="0"/>
          </a:p>
        </p:txBody>
      </p:sp>
      <p:pic>
        <p:nvPicPr>
          <p:cNvPr id="19" name="그림 개체 틀 18"/>
          <p:cNvPicPr preferRelativeResize="0">
            <a:picLocks noGrp="1"/>
          </p:cNvPicPr>
          <p:nvPr>
            <p:ph type="pic" sz="quarter" idx="17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" b="4034"/>
          <a:stretch>
            <a:fillRect/>
          </a:stretch>
        </p:blipFill>
        <p:spPr>
          <a:xfrm>
            <a:off x="280904" y="7594803"/>
            <a:ext cx="3240000" cy="2160000"/>
          </a:xfrm>
        </p:spPr>
      </p:pic>
      <p:pic>
        <p:nvPicPr>
          <p:cNvPr id="18" name="그림 개체 틀 17"/>
          <p:cNvPicPr preferRelativeResize="0">
            <a:picLocks noGrp="1"/>
          </p:cNvPicPr>
          <p:nvPr>
            <p:ph type="pic" sz="quarter" idx="18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13741"/>
          <a:stretch>
            <a:fillRect/>
          </a:stretch>
        </p:blipFill>
        <p:spPr>
          <a:xfrm>
            <a:off x="4038514" y="7594803"/>
            <a:ext cx="3240000" cy="2160000"/>
          </a:xfrm>
        </p:spPr>
      </p:pic>
    </p:spTree>
    <p:extLst>
      <p:ext uri="{BB962C8B-B14F-4D97-AF65-F5344CB8AC3E}">
        <p14:creationId xmlns:p14="http://schemas.microsoft.com/office/powerpoint/2010/main" val="23367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표면보수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10-2058597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7" name="그림 개체 틀 6"/>
          <p:cNvGraphicFramePr>
            <a:graphicFrameLocks noGrp="1" noChangeAspect="1"/>
          </p:cNvGraphicFramePr>
          <p:nvPr>
            <p:ph type="pic" sz="quarter" idx="15"/>
          </p:nvPr>
        </p:nvGraphicFramePr>
        <p:xfrm>
          <a:off x="1087955" y="1536539"/>
          <a:ext cx="5383764" cy="7618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esPDF" r:id="rId2" imgW="5667120" imgH="8019720" progId="NesPDF.Document">
                  <p:embed/>
                </p:oleObj>
              </mc:Choice>
              <mc:Fallback>
                <p:oleObj name="NesPDF" r:id="rId2" imgW="5667120" imgH="8019720" progId="NesPDF.Document">
                  <p:embed/>
                  <p:pic>
                    <p:nvPicPr>
                      <p:cNvPr id="7" name="그림 개체 틀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7955" y="1536539"/>
                        <a:ext cx="5383764" cy="7618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578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표면보수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10-2058597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F4676232-A526-4AAB-8E73-20882597B1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>
            <a:fillRect/>
          </a:stretch>
        </p:blipFill>
        <p:spPr>
          <a:xfrm>
            <a:off x="1024492" y="1657269"/>
            <a:ext cx="5510689" cy="7377273"/>
          </a:xfrm>
        </p:spPr>
      </p:pic>
    </p:spTree>
    <p:extLst>
      <p:ext uri="{BB962C8B-B14F-4D97-AF65-F5344CB8AC3E}">
        <p14:creationId xmlns:p14="http://schemas.microsoft.com/office/powerpoint/2010/main" val="2944179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KRM</a:t>
            </a:r>
            <a:r>
              <a:rPr lang="ko-KR" altLang="en-US" dirty="0"/>
              <a:t>표면보수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10-2058597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B75DA0CF-1617-40D6-B4B7-A4E6DBD264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>
            <a:fillRect/>
          </a:stretch>
        </p:blipFill>
        <p:spPr>
          <a:xfrm>
            <a:off x="1024492" y="1657269"/>
            <a:ext cx="5510689" cy="7377273"/>
          </a:xfrm>
        </p:spPr>
      </p:pic>
    </p:spTree>
    <p:extLst>
      <p:ext uri="{BB962C8B-B14F-4D97-AF65-F5344CB8AC3E}">
        <p14:creationId xmlns:p14="http://schemas.microsoft.com/office/powerpoint/2010/main" val="3898203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50AC50-5680-4617-AB47-3F79751C6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5053" y="6071974"/>
            <a:ext cx="2470826" cy="1200329"/>
          </a:xfrm>
        </p:spPr>
        <p:txBody>
          <a:bodyPr/>
          <a:lstStyle/>
          <a:p>
            <a:r>
              <a:rPr lang="en-US" altLang="ko-KR" dirty="0"/>
              <a:t>MCS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1F4141-4B4C-47E6-B3E5-6F0E7613C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3980" y="7401567"/>
            <a:ext cx="3971899" cy="772840"/>
          </a:xfrm>
        </p:spPr>
        <p:txBody>
          <a:bodyPr/>
          <a:lstStyle/>
          <a:p>
            <a:r>
              <a:rPr lang="ko-KR" altLang="en-US" dirty="0"/>
              <a:t>컴퓨터 교량 동조 인상시스템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B6B6313A-756B-4ECB-B499-BC7889274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9648" y="9111720"/>
            <a:ext cx="2386231" cy="333617"/>
          </a:xfrm>
        </p:spPr>
        <p:txBody>
          <a:bodyPr/>
          <a:lstStyle/>
          <a:p>
            <a:r>
              <a:rPr lang="ko-KR" altLang="en-US" dirty="0"/>
              <a:t>□ 특허 제</a:t>
            </a:r>
            <a:r>
              <a:rPr lang="en-US" altLang="ko-KR" dirty="0"/>
              <a:t>10-2049868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2EF6B95-ADAA-4347-8D39-C22C1341CB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텍스트 개체 틀 16">
            <a:extLst>
              <a:ext uri="{FF2B5EF4-FFF2-40B4-BE49-F238E27FC236}">
                <a16:creationId xmlns:a16="http://schemas.microsoft.com/office/drawing/2014/main" id="{B1B1BBB7-E2F1-4DBE-99A7-141AA733DEE7}"/>
              </a:ext>
            </a:extLst>
          </p:cNvPr>
          <p:cNvSpPr txBox="1">
            <a:spLocks/>
          </p:cNvSpPr>
          <p:nvPr/>
        </p:nvSpPr>
        <p:spPr>
          <a:xfrm>
            <a:off x="5417977" y="5282220"/>
            <a:ext cx="1600200" cy="646331"/>
          </a:xfrm>
          <a:prstGeom prst="rect">
            <a:avLst/>
          </a:prstGeom>
        </p:spPr>
        <p:txBody>
          <a:bodyPr vert="horz" lIns="0" tIns="45720" rIns="91440" bIns="45720" anchor="b">
            <a:spAutoFit/>
          </a:bodyPr>
          <a:lstStyle>
            <a:lvl1pPr marL="0" indent="0" algn="r" defTabSz="755934" rtl="0" eaLnBrk="1" latinLnBrk="1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80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>
                <a:solidFill>
                  <a:srgbClr val="FFFF00"/>
                </a:solidFill>
              </a:rPr>
              <a:t>04-2</a:t>
            </a:r>
            <a:endParaRPr lang="ko-KR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19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3" y="1302484"/>
            <a:ext cx="68199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컴퓨터 교량 동조 인상시스템</a:t>
            </a:r>
            <a:r>
              <a:rPr lang="en-US" altLang="ko-KR" dirty="0"/>
              <a:t>(MCS</a:t>
            </a:r>
            <a:r>
              <a:rPr lang="ko-KR" altLang="en-US" dirty="0"/>
              <a:t>공법</a:t>
            </a:r>
            <a:r>
              <a:rPr lang="en-US" altLang="ko-KR" dirty="0"/>
              <a:t>)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10-2049868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18340" y="6966896"/>
            <a:ext cx="2889950" cy="448328"/>
          </a:xfrm>
        </p:spPr>
        <p:txBody>
          <a:bodyPr/>
          <a:lstStyle/>
          <a:p>
            <a:pPr algn="l"/>
            <a:r>
              <a:rPr lang="en-US" altLang="ko-KR" sz="2000" dirty="0"/>
              <a:t>MCS </a:t>
            </a:r>
            <a:r>
              <a:rPr lang="ko-KR" altLang="en-US" sz="2000" dirty="0"/>
              <a:t>공법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9"/>
          </p:nvPr>
        </p:nvSpPr>
        <p:spPr>
          <a:xfrm>
            <a:off x="511446" y="7600809"/>
            <a:ext cx="6537055" cy="1772793"/>
          </a:xfrm>
        </p:spPr>
        <p:txBody>
          <a:bodyPr/>
          <a:lstStyle/>
          <a:p>
            <a:pPr algn="just" fontAlgn="base"/>
            <a:r>
              <a:rPr lang="ko-KR" altLang="en-US" sz="12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200" dirty="0"/>
              <a:t>본 기술은 멀티피스톤펌프와 모터 제어를 이용한 교량하중에 따른 인상속도 제어가 </a:t>
            </a:r>
            <a:r>
              <a:rPr lang="ko-KR" altLang="en-US" sz="1200" dirty="0" err="1"/>
              <a:t>가능한교량</a:t>
            </a:r>
            <a:r>
              <a:rPr lang="ko-KR" altLang="en-US" sz="1200" dirty="0"/>
              <a:t> 동시 인상 시스템에 관한 것으로서</a:t>
            </a:r>
            <a:r>
              <a:rPr lang="en-US" altLang="ko-KR" sz="1200" dirty="0"/>
              <a:t>, </a:t>
            </a:r>
            <a:r>
              <a:rPr lang="ko-KR" altLang="en-US" sz="1200" dirty="0"/>
              <a:t>멀티피스톤펌프에 구비된 </a:t>
            </a:r>
            <a:r>
              <a:rPr lang="en-US" altLang="ko-KR" sz="1200" dirty="0"/>
              <a:t>12</a:t>
            </a:r>
            <a:r>
              <a:rPr lang="ko-KR" altLang="en-US" sz="1200" dirty="0"/>
              <a:t>개의 미니펌프 별로 </a:t>
            </a:r>
            <a:r>
              <a:rPr lang="ko-KR" altLang="en-US" sz="1200" dirty="0" err="1"/>
              <a:t>토출구를</a:t>
            </a:r>
            <a:r>
              <a:rPr lang="ko-KR" altLang="en-US" sz="1200" dirty="0"/>
              <a:t> 개별 연결하여</a:t>
            </a:r>
            <a:r>
              <a:rPr lang="en-US" altLang="ko-KR" sz="1200" dirty="0"/>
              <a:t>, </a:t>
            </a:r>
            <a:r>
              <a:rPr lang="ko-KR" altLang="en-US" sz="1200" dirty="0"/>
              <a:t>교량 인상에 걸리는 압력에 따라 필요한 유량을 조절함으로써</a:t>
            </a:r>
            <a:r>
              <a:rPr lang="en-US" altLang="ko-KR" sz="1200" dirty="0"/>
              <a:t>, </a:t>
            </a:r>
            <a:r>
              <a:rPr lang="ko-KR" altLang="en-US" sz="1200" dirty="0"/>
              <a:t>교량 인상에 요구되는 복수 개의 </a:t>
            </a:r>
            <a:r>
              <a:rPr lang="ko-KR" altLang="en-US" sz="1200" dirty="0" err="1"/>
              <a:t>유압잭이</a:t>
            </a:r>
            <a:r>
              <a:rPr lang="ko-KR" altLang="en-US" sz="1200" dirty="0"/>
              <a:t> 동일한 압력으로 동시에 교량을 인상할 수 있도록 하는</a:t>
            </a:r>
            <a:r>
              <a:rPr lang="en-US" altLang="ko-KR" sz="1200" dirty="0"/>
              <a:t>, </a:t>
            </a:r>
            <a:r>
              <a:rPr lang="ko-KR" altLang="en-US" sz="1200" dirty="0"/>
              <a:t>멀티피스톤펌프와 모터 제어를 이용한 교량하중에 따른 인상속도 제어가 가능한 교량 동시 인상 시스템에 관한 공법이다</a:t>
            </a:r>
            <a:r>
              <a:rPr lang="en-US" altLang="ko-KR" sz="1200" dirty="0"/>
              <a:t>.</a:t>
            </a:r>
            <a:endParaRPr lang="ko-KR" altLang="en-US" sz="1200" dirty="0"/>
          </a:p>
          <a:p>
            <a:pPr algn="just"/>
            <a:r>
              <a:rPr lang="en-US" altLang="ko-KR" sz="1200" dirty="0"/>
              <a:t>.</a:t>
            </a:r>
            <a:endParaRPr lang="ko-KR" altLang="en-US" sz="800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6" y="69616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22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3065671" y="4984753"/>
            <a:ext cx="3893918" cy="972574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l"/>
            <a:r>
              <a:rPr lang="ko-KR" altLang="en-US" sz="2000" u="sng" dirty="0">
                <a:solidFill>
                  <a:schemeClr val="bg1"/>
                </a:solidFill>
              </a:rPr>
              <a:t>교량인상 정밀도 </a:t>
            </a:r>
            <a:r>
              <a:rPr lang="en-US" altLang="ko-KR" sz="2000" u="sng" dirty="0">
                <a:solidFill>
                  <a:schemeClr val="bg1"/>
                </a:solidFill>
              </a:rPr>
              <a:t>±0.3mm</a:t>
            </a:r>
          </a:p>
          <a:p>
            <a:pPr algn="l"/>
            <a:r>
              <a:rPr lang="ko-KR" altLang="en-US" sz="1200" dirty="0">
                <a:solidFill>
                  <a:schemeClr val="bg1"/>
                </a:solidFill>
              </a:rPr>
              <a:t>컴퓨터를 통한 정밀제어 </a:t>
            </a:r>
            <a:r>
              <a:rPr lang="en-US" altLang="ko-KR" sz="1200" dirty="0">
                <a:solidFill>
                  <a:schemeClr val="bg1"/>
                </a:solidFill>
              </a:rPr>
              <a:t>0.1mm </a:t>
            </a:r>
            <a:r>
              <a:rPr lang="ko-KR" altLang="en-US" sz="1200" dirty="0">
                <a:solidFill>
                  <a:schemeClr val="bg1"/>
                </a:solidFill>
              </a:rPr>
              <a:t>변위 측정이 가능하며</a:t>
            </a:r>
            <a:endParaRPr lang="en-US" altLang="ko-KR" sz="1200" dirty="0">
              <a:solidFill>
                <a:schemeClr val="bg1"/>
              </a:solidFill>
            </a:endParaRPr>
          </a:p>
          <a:p>
            <a:pPr algn="l"/>
            <a:r>
              <a:rPr lang="ko-KR" altLang="en-US" sz="1200" dirty="0">
                <a:solidFill>
                  <a:schemeClr val="bg1"/>
                </a:solidFill>
              </a:rPr>
              <a:t>국내 최고 정밀도를 자랑합니다</a:t>
            </a:r>
            <a:r>
              <a:rPr lang="en-US" altLang="ko-KR" sz="1200" dirty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4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F4D7D89-E04C-4716-B09A-1B43981855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3C54F87-F6A4-46B0-A2E3-4A531035FD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/>
              <a:t>회사 소개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12CF671-0374-449B-A180-C6D91A9E48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30346" y="7057969"/>
            <a:ext cx="2386231" cy="887615"/>
          </a:xfrm>
        </p:spPr>
        <p:txBody>
          <a:bodyPr/>
          <a:lstStyle/>
          <a:p>
            <a:r>
              <a:rPr lang="ko-KR" altLang="en-US" dirty="0"/>
              <a:t>대표인사말</a:t>
            </a:r>
          </a:p>
          <a:p>
            <a:r>
              <a:rPr lang="ko-KR" altLang="en-US" dirty="0"/>
              <a:t>연혁</a:t>
            </a:r>
          </a:p>
          <a:p>
            <a:r>
              <a:rPr lang="en-US" altLang="ko-KR" dirty="0"/>
              <a:t>Vison</a:t>
            </a:r>
            <a:endParaRPr lang="ko-KR" altLang="en-US" dirty="0"/>
          </a:p>
        </p:txBody>
      </p:sp>
      <p:pic>
        <p:nvPicPr>
          <p:cNvPr id="31" name="그림 개체 틀 30">
            <a:extLst>
              <a:ext uri="{FF2B5EF4-FFF2-40B4-BE49-F238E27FC236}">
                <a16:creationId xmlns:a16="http://schemas.microsoft.com/office/drawing/2014/main" id="{516042C4-5921-4F72-BD1D-90494AE8A53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5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7197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컴퓨터 교량 동조 인상시스템</a:t>
            </a:r>
            <a:r>
              <a:rPr lang="en-US" altLang="ko-KR" dirty="0"/>
              <a:t>(MCS</a:t>
            </a:r>
            <a:r>
              <a:rPr lang="ko-KR" altLang="en-US" dirty="0"/>
              <a:t>공법</a:t>
            </a:r>
            <a:r>
              <a:rPr lang="en-US" altLang="ko-KR" dirty="0"/>
              <a:t>)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10-2049868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1328097"/>
            <a:ext cx="4575960" cy="455114"/>
          </a:xfrm>
        </p:spPr>
        <p:txBody>
          <a:bodyPr/>
          <a:lstStyle/>
          <a:p>
            <a:pPr algn="l"/>
            <a:r>
              <a:rPr lang="ko-KR" altLang="en-US" sz="2000" dirty="0"/>
              <a:t>교량 동조 인상 </a:t>
            </a:r>
            <a:r>
              <a:rPr lang="ko-KR" altLang="en-US" sz="2000"/>
              <a:t>시스템 </a:t>
            </a:r>
            <a:r>
              <a:rPr lang="en-US" altLang="ko-KR" sz="2000" dirty="0"/>
              <a:t>MCS</a:t>
            </a:r>
            <a:r>
              <a:rPr lang="ko-KR" altLang="en-US" sz="2000" dirty="0"/>
              <a:t>공법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3228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grpSp>
        <p:nvGrpSpPr>
          <p:cNvPr id="17" name="그룹 16"/>
          <p:cNvGrpSpPr/>
          <p:nvPr/>
        </p:nvGrpSpPr>
        <p:grpSpPr>
          <a:xfrm>
            <a:off x="241300" y="1987622"/>
            <a:ext cx="7162800" cy="2167220"/>
            <a:chOff x="-1093508" y="2960688"/>
            <a:chExt cx="8737320" cy="2243137"/>
          </a:xfrm>
        </p:grpSpPr>
        <p:sp>
          <p:nvSpPr>
            <p:cNvPr id="96" name="Rectangle 134"/>
            <p:cNvSpPr>
              <a:spLocks noChangeArrowheads="1"/>
            </p:cNvSpPr>
            <p:nvPr/>
          </p:nvSpPr>
          <p:spPr bwMode="auto">
            <a:xfrm>
              <a:off x="0" y="3816350"/>
              <a:ext cx="7643812" cy="325438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97" name="Rectangle 135"/>
            <p:cNvSpPr>
              <a:spLocks noChangeArrowheads="1"/>
            </p:cNvSpPr>
            <p:nvPr/>
          </p:nvSpPr>
          <p:spPr bwMode="auto">
            <a:xfrm>
              <a:off x="73025" y="4608513"/>
              <a:ext cx="427037" cy="158750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98" name="Rectangle 136"/>
            <p:cNvSpPr>
              <a:spLocks noChangeArrowheads="1"/>
            </p:cNvSpPr>
            <p:nvPr/>
          </p:nvSpPr>
          <p:spPr bwMode="auto">
            <a:xfrm>
              <a:off x="115887" y="4721225"/>
              <a:ext cx="341313" cy="460375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99" name="Rectangle 137"/>
            <p:cNvSpPr>
              <a:spLocks noChangeArrowheads="1"/>
            </p:cNvSpPr>
            <p:nvPr/>
          </p:nvSpPr>
          <p:spPr bwMode="auto">
            <a:xfrm>
              <a:off x="73025" y="4910138"/>
              <a:ext cx="427037" cy="293687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grpSp>
          <p:nvGrpSpPr>
            <p:cNvPr id="100" name="Group 138"/>
            <p:cNvGrpSpPr>
              <a:grpSpLocks/>
            </p:cNvGrpSpPr>
            <p:nvPr/>
          </p:nvGrpSpPr>
          <p:grpSpPr bwMode="auto">
            <a:xfrm>
              <a:off x="127000" y="4032250"/>
              <a:ext cx="319087" cy="831850"/>
              <a:chOff x="1112" y="2387"/>
              <a:chExt cx="226" cy="408"/>
            </a:xfrm>
          </p:grpSpPr>
          <p:sp>
            <p:nvSpPr>
              <p:cNvPr id="101" name="Rectangle 139"/>
              <p:cNvSpPr>
                <a:spLocks noChangeArrowheads="1"/>
              </p:cNvSpPr>
              <p:nvPr/>
            </p:nvSpPr>
            <p:spPr bwMode="auto">
              <a:xfrm>
                <a:off x="1112" y="2387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  <p:grpSp>
            <p:nvGrpSpPr>
              <p:cNvPr id="102" name="Group 140"/>
              <p:cNvGrpSpPr>
                <a:grpSpLocks/>
              </p:cNvGrpSpPr>
              <p:nvPr/>
            </p:nvGrpSpPr>
            <p:grpSpPr bwMode="auto">
              <a:xfrm>
                <a:off x="1138" y="2432"/>
                <a:ext cx="173" cy="317"/>
                <a:chOff x="930" y="3068"/>
                <a:chExt cx="272" cy="498"/>
              </a:xfrm>
            </p:grpSpPr>
            <p:sp>
              <p:nvSpPr>
                <p:cNvPr id="104" name="AutoShape 141"/>
                <p:cNvSpPr>
                  <a:spLocks noChangeArrowheads="1"/>
                </p:cNvSpPr>
                <p:nvPr/>
              </p:nvSpPr>
              <p:spPr bwMode="auto">
                <a:xfrm>
                  <a:off x="930" y="3249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  <p:sp>
              <p:nvSpPr>
                <p:cNvPr id="105" name="AutoShape 142"/>
                <p:cNvSpPr>
                  <a:spLocks noChangeArrowheads="1"/>
                </p:cNvSpPr>
                <p:nvPr/>
              </p:nvSpPr>
              <p:spPr bwMode="auto">
                <a:xfrm flipV="1">
                  <a:off x="930" y="3068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</p:grpSp>
          <p:sp>
            <p:nvSpPr>
              <p:cNvPr id="103" name="Rectangle 143"/>
              <p:cNvSpPr>
                <a:spLocks noChangeArrowheads="1"/>
              </p:cNvSpPr>
              <p:nvPr/>
            </p:nvSpPr>
            <p:spPr bwMode="auto">
              <a:xfrm>
                <a:off x="1112" y="2750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</p:grpSp>
        <p:sp>
          <p:nvSpPr>
            <p:cNvPr id="106" name="Text Box 144"/>
            <p:cNvSpPr txBox="1">
              <a:spLocks noChangeArrowheads="1"/>
            </p:cNvSpPr>
            <p:nvPr/>
          </p:nvSpPr>
          <p:spPr bwMode="auto">
            <a:xfrm>
              <a:off x="68262" y="4848225"/>
              <a:ext cx="3873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돋움" panose="020B0600000101010101" pitchFamily="50" charset="-127"/>
                  <a:ea typeface="돋움" panose="020B0600000101010101" pitchFamily="50" charset="-127"/>
                </a:rPr>
                <a:t>①</a:t>
              </a:r>
              <a:endParaRPr lang="en-US" altLang="ko-KR" sz="120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07" name="Rectangle 145"/>
            <p:cNvSpPr>
              <a:spLocks noChangeArrowheads="1"/>
            </p:cNvSpPr>
            <p:nvPr/>
          </p:nvSpPr>
          <p:spPr bwMode="auto">
            <a:xfrm>
              <a:off x="2287587" y="4608513"/>
              <a:ext cx="427038" cy="158750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108" name="Rectangle 146"/>
            <p:cNvSpPr>
              <a:spLocks noChangeArrowheads="1"/>
            </p:cNvSpPr>
            <p:nvPr/>
          </p:nvSpPr>
          <p:spPr bwMode="auto">
            <a:xfrm>
              <a:off x="2330450" y="4721225"/>
              <a:ext cx="341312" cy="460375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109" name="Rectangle 147"/>
            <p:cNvSpPr>
              <a:spLocks noChangeArrowheads="1"/>
            </p:cNvSpPr>
            <p:nvPr/>
          </p:nvSpPr>
          <p:spPr bwMode="auto">
            <a:xfrm>
              <a:off x="2287587" y="4910138"/>
              <a:ext cx="427038" cy="293687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grpSp>
          <p:nvGrpSpPr>
            <p:cNvPr id="110" name="Group 148"/>
            <p:cNvGrpSpPr>
              <a:grpSpLocks/>
            </p:cNvGrpSpPr>
            <p:nvPr/>
          </p:nvGrpSpPr>
          <p:grpSpPr bwMode="auto">
            <a:xfrm>
              <a:off x="2341562" y="4032250"/>
              <a:ext cx="319088" cy="831850"/>
              <a:chOff x="1112" y="2387"/>
              <a:chExt cx="226" cy="408"/>
            </a:xfrm>
          </p:grpSpPr>
          <p:sp>
            <p:nvSpPr>
              <p:cNvPr id="111" name="Rectangle 149"/>
              <p:cNvSpPr>
                <a:spLocks noChangeArrowheads="1"/>
              </p:cNvSpPr>
              <p:nvPr/>
            </p:nvSpPr>
            <p:spPr bwMode="auto">
              <a:xfrm>
                <a:off x="1112" y="2387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  <p:grpSp>
            <p:nvGrpSpPr>
              <p:cNvPr id="112" name="Group 150"/>
              <p:cNvGrpSpPr>
                <a:grpSpLocks/>
              </p:cNvGrpSpPr>
              <p:nvPr/>
            </p:nvGrpSpPr>
            <p:grpSpPr bwMode="auto">
              <a:xfrm>
                <a:off x="1138" y="2432"/>
                <a:ext cx="173" cy="317"/>
                <a:chOff x="930" y="3068"/>
                <a:chExt cx="272" cy="498"/>
              </a:xfrm>
            </p:grpSpPr>
            <p:sp>
              <p:nvSpPr>
                <p:cNvPr id="114" name="AutoShape 151"/>
                <p:cNvSpPr>
                  <a:spLocks noChangeArrowheads="1"/>
                </p:cNvSpPr>
                <p:nvPr/>
              </p:nvSpPr>
              <p:spPr bwMode="auto">
                <a:xfrm>
                  <a:off x="930" y="3249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  <p:sp>
              <p:nvSpPr>
                <p:cNvPr id="115" name="AutoShape 152"/>
                <p:cNvSpPr>
                  <a:spLocks noChangeArrowheads="1"/>
                </p:cNvSpPr>
                <p:nvPr/>
              </p:nvSpPr>
              <p:spPr bwMode="auto">
                <a:xfrm flipV="1">
                  <a:off x="930" y="3068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</p:grpSp>
          <p:sp>
            <p:nvSpPr>
              <p:cNvPr id="113" name="Rectangle 153"/>
              <p:cNvSpPr>
                <a:spLocks noChangeArrowheads="1"/>
              </p:cNvSpPr>
              <p:nvPr/>
            </p:nvSpPr>
            <p:spPr bwMode="auto">
              <a:xfrm>
                <a:off x="1112" y="2750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</p:grpSp>
        <p:sp>
          <p:nvSpPr>
            <p:cNvPr id="116" name="Rectangle 155"/>
            <p:cNvSpPr>
              <a:spLocks noChangeArrowheads="1"/>
            </p:cNvSpPr>
            <p:nvPr/>
          </p:nvSpPr>
          <p:spPr bwMode="auto">
            <a:xfrm>
              <a:off x="4359275" y="4608513"/>
              <a:ext cx="427037" cy="158750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117" name="Rectangle 156"/>
            <p:cNvSpPr>
              <a:spLocks noChangeArrowheads="1"/>
            </p:cNvSpPr>
            <p:nvPr/>
          </p:nvSpPr>
          <p:spPr bwMode="auto">
            <a:xfrm>
              <a:off x="4402137" y="4721225"/>
              <a:ext cx="341313" cy="460375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118" name="Rectangle 157"/>
            <p:cNvSpPr>
              <a:spLocks noChangeArrowheads="1"/>
            </p:cNvSpPr>
            <p:nvPr/>
          </p:nvSpPr>
          <p:spPr bwMode="auto">
            <a:xfrm>
              <a:off x="4359275" y="4910138"/>
              <a:ext cx="427037" cy="293687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grpSp>
          <p:nvGrpSpPr>
            <p:cNvPr id="119" name="Group 158"/>
            <p:cNvGrpSpPr>
              <a:grpSpLocks/>
            </p:cNvGrpSpPr>
            <p:nvPr/>
          </p:nvGrpSpPr>
          <p:grpSpPr bwMode="auto">
            <a:xfrm>
              <a:off x="4413250" y="4032250"/>
              <a:ext cx="319087" cy="831850"/>
              <a:chOff x="1112" y="2387"/>
              <a:chExt cx="226" cy="408"/>
            </a:xfrm>
          </p:grpSpPr>
          <p:sp>
            <p:nvSpPr>
              <p:cNvPr id="120" name="Rectangle 159"/>
              <p:cNvSpPr>
                <a:spLocks noChangeArrowheads="1"/>
              </p:cNvSpPr>
              <p:nvPr/>
            </p:nvSpPr>
            <p:spPr bwMode="auto">
              <a:xfrm>
                <a:off x="1112" y="2387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  <p:grpSp>
            <p:nvGrpSpPr>
              <p:cNvPr id="121" name="Group 160"/>
              <p:cNvGrpSpPr>
                <a:grpSpLocks/>
              </p:cNvGrpSpPr>
              <p:nvPr/>
            </p:nvGrpSpPr>
            <p:grpSpPr bwMode="auto">
              <a:xfrm>
                <a:off x="1138" y="2432"/>
                <a:ext cx="173" cy="317"/>
                <a:chOff x="930" y="3068"/>
                <a:chExt cx="272" cy="498"/>
              </a:xfrm>
            </p:grpSpPr>
            <p:sp>
              <p:nvSpPr>
                <p:cNvPr id="123" name="AutoShape 161"/>
                <p:cNvSpPr>
                  <a:spLocks noChangeArrowheads="1"/>
                </p:cNvSpPr>
                <p:nvPr/>
              </p:nvSpPr>
              <p:spPr bwMode="auto">
                <a:xfrm>
                  <a:off x="930" y="3249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  <p:sp>
              <p:nvSpPr>
                <p:cNvPr id="124" name="AutoShape 162"/>
                <p:cNvSpPr>
                  <a:spLocks noChangeArrowheads="1"/>
                </p:cNvSpPr>
                <p:nvPr/>
              </p:nvSpPr>
              <p:spPr bwMode="auto">
                <a:xfrm flipV="1">
                  <a:off x="930" y="3068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</p:grpSp>
          <p:sp>
            <p:nvSpPr>
              <p:cNvPr id="122" name="Rectangle 163"/>
              <p:cNvSpPr>
                <a:spLocks noChangeArrowheads="1"/>
              </p:cNvSpPr>
              <p:nvPr/>
            </p:nvSpPr>
            <p:spPr bwMode="auto">
              <a:xfrm>
                <a:off x="1112" y="2750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</p:grpSp>
        <p:sp>
          <p:nvSpPr>
            <p:cNvPr id="125" name="Rectangle 165"/>
            <p:cNvSpPr>
              <a:spLocks noChangeArrowheads="1"/>
            </p:cNvSpPr>
            <p:nvPr/>
          </p:nvSpPr>
          <p:spPr bwMode="auto">
            <a:xfrm>
              <a:off x="6359525" y="4608513"/>
              <a:ext cx="427037" cy="158750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126" name="Rectangle 166"/>
            <p:cNvSpPr>
              <a:spLocks noChangeArrowheads="1"/>
            </p:cNvSpPr>
            <p:nvPr/>
          </p:nvSpPr>
          <p:spPr bwMode="auto">
            <a:xfrm>
              <a:off x="6402387" y="4721225"/>
              <a:ext cx="341313" cy="460375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127" name="Rectangle 167"/>
            <p:cNvSpPr>
              <a:spLocks noChangeArrowheads="1"/>
            </p:cNvSpPr>
            <p:nvPr/>
          </p:nvSpPr>
          <p:spPr bwMode="auto">
            <a:xfrm>
              <a:off x="6359525" y="4910138"/>
              <a:ext cx="427037" cy="293687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grpSp>
          <p:nvGrpSpPr>
            <p:cNvPr id="128" name="Group 168"/>
            <p:cNvGrpSpPr>
              <a:grpSpLocks/>
            </p:cNvGrpSpPr>
            <p:nvPr/>
          </p:nvGrpSpPr>
          <p:grpSpPr bwMode="auto">
            <a:xfrm>
              <a:off x="6413500" y="4032250"/>
              <a:ext cx="319087" cy="831850"/>
              <a:chOff x="1112" y="2387"/>
              <a:chExt cx="226" cy="408"/>
            </a:xfrm>
          </p:grpSpPr>
          <p:sp>
            <p:nvSpPr>
              <p:cNvPr id="129" name="Rectangle 169"/>
              <p:cNvSpPr>
                <a:spLocks noChangeArrowheads="1"/>
              </p:cNvSpPr>
              <p:nvPr/>
            </p:nvSpPr>
            <p:spPr bwMode="auto">
              <a:xfrm>
                <a:off x="1112" y="2387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  <p:grpSp>
            <p:nvGrpSpPr>
              <p:cNvPr id="130" name="Group 170"/>
              <p:cNvGrpSpPr>
                <a:grpSpLocks/>
              </p:cNvGrpSpPr>
              <p:nvPr/>
            </p:nvGrpSpPr>
            <p:grpSpPr bwMode="auto">
              <a:xfrm>
                <a:off x="1138" y="2432"/>
                <a:ext cx="173" cy="317"/>
                <a:chOff x="930" y="3068"/>
                <a:chExt cx="272" cy="498"/>
              </a:xfrm>
            </p:grpSpPr>
            <p:sp>
              <p:nvSpPr>
                <p:cNvPr id="132" name="AutoShape 171"/>
                <p:cNvSpPr>
                  <a:spLocks noChangeArrowheads="1"/>
                </p:cNvSpPr>
                <p:nvPr/>
              </p:nvSpPr>
              <p:spPr bwMode="auto">
                <a:xfrm>
                  <a:off x="930" y="3249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  <p:sp>
              <p:nvSpPr>
                <p:cNvPr id="133" name="AutoShape 172"/>
                <p:cNvSpPr>
                  <a:spLocks noChangeArrowheads="1"/>
                </p:cNvSpPr>
                <p:nvPr/>
              </p:nvSpPr>
              <p:spPr bwMode="auto">
                <a:xfrm flipV="1">
                  <a:off x="930" y="3068"/>
                  <a:ext cx="272" cy="31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6600"/>
                </a:solidFill>
                <a:ln w="9525" algn="ctr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HY신명조" panose="02030600000101010101" pitchFamily="18" charset="-127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ko-KR" altLang="en-US" sz="1800">
                    <a:latin typeface="(한)목화체"/>
                    <a:ea typeface="(한)목화체"/>
                    <a:cs typeface="(한)목화체"/>
                  </a:endParaRPr>
                </a:p>
              </p:txBody>
            </p:sp>
          </p:grpSp>
          <p:sp>
            <p:nvSpPr>
              <p:cNvPr id="131" name="Rectangle 173"/>
              <p:cNvSpPr>
                <a:spLocks noChangeArrowheads="1"/>
              </p:cNvSpPr>
              <p:nvPr/>
            </p:nvSpPr>
            <p:spPr bwMode="auto">
              <a:xfrm>
                <a:off x="1112" y="2750"/>
                <a:ext cx="226" cy="4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HY신명조" panose="02030600000101010101" pitchFamily="18" charset="-127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ko-KR" altLang="en-US" sz="1800">
                  <a:latin typeface="(한)목화체"/>
                  <a:ea typeface="(한)목화체"/>
                  <a:cs typeface="(한)목화체"/>
                </a:endParaRPr>
              </a:p>
            </p:txBody>
          </p:sp>
        </p:grpSp>
        <p:sp>
          <p:nvSpPr>
            <p:cNvPr id="134" name="Text Box 175"/>
            <p:cNvSpPr txBox="1">
              <a:spLocks noChangeArrowheads="1"/>
            </p:cNvSpPr>
            <p:nvPr/>
          </p:nvSpPr>
          <p:spPr bwMode="auto">
            <a:xfrm>
              <a:off x="2314575" y="4848225"/>
              <a:ext cx="3873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돋움" panose="020B0600000101010101" pitchFamily="50" charset="-127"/>
                  <a:ea typeface="돋움" panose="020B0600000101010101" pitchFamily="50" charset="-127"/>
                </a:rPr>
                <a:t>②</a:t>
              </a:r>
              <a:endParaRPr lang="en-US" altLang="ko-KR" sz="120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35" name="Text Box 176"/>
            <p:cNvSpPr txBox="1">
              <a:spLocks noChangeArrowheads="1"/>
            </p:cNvSpPr>
            <p:nvPr/>
          </p:nvSpPr>
          <p:spPr bwMode="auto">
            <a:xfrm>
              <a:off x="4386262" y="4848225"/>
              <a:ext cx="3873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돋움" panose="020B0600000101010101" pitchFamily="50" charset="-127"/>
                  <a:ea typeface="돋움" panose="020B0600000101010101" pitchFamily="50" charset="-127"/>
                </a:rPr>
                <a:t>③</a:t>
              </a:r>
              <a:endParaRPr lang="en-US" altLang="ko-KR" sz="120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36" name="Text Box 177"/>
            <p:cNvSpPr txBox="1">
              <a:spLocks noChangeArrowheads="1"/>
            </p:cNvSpPr>
            <p:nvPr/>
          </p:nvSpPr>
          <p:spPr bwMode="auto">
            <a:xfrm>
              <a:off x="6386512" y="4848225"/>
              <a:ext cx="3873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600">
                  <a:latin typeface="돋움" panose="020B0600000101010101" pitchFamily="50" charset="-127"/>
                  <a:ea typeface="돋움" panose="020B0600000101010101" pitchFamily="50" charset="-127"/>
                </a:rPr>
                <a:t>④</a:t>
              </a:r>
              <a:endParaRPr lang="en-US" altLang="ko-KR" sz="120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37" name="Rectangle 76"/>
            <p:cNvSpPr>
              <a:spLocks noChangeArrowheads="1"/>
            </p:cNvSpPr>
            <p:nvPr/>
          </p:nvSpPr>
          <p:spPr bwMode="auto">
            <a:xfrm>
              <a:off x="0" y="3030538"/>
              <a:ext cx="7643812" cy="311150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rgbClr val="5F5F5F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ko-KR" altLang="en-US" sz="1800">
                <a:latin typeface="(한)목화체"/>
                <a:ea typeface="(한)목화체"/>
                <a:cs typeface="(한)목화체"/>
              </a:endParaRPr>
            </a:p>
          </p:txBody>
        </p:sp>
        <p:sp>
          <p:nvSpPr>
            <p:cNvPr id="138" name="Line 71"/>
            <p:cNvSpPr>
              <a:spLocks noChangeShapeType="1"/>
            </p:cNvSpPr>
            <p:nvPr/>
          </p:nvSpPr>
          <p:spPr bwMode="auto">
            <a:xfrm>
              <a:off x="-571500" y="3317875"/>
              <a:ext cx="8215312" cy="4603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39" name="Line 71"/>
            <p:cNvSpPr>
              <a:spLocks noChangeShapeType="1"/>
            </p:cNvSpPr>
            <p:nvPr/>
          </p:nvSpPr>
          <p:spPr bwMode="auto">
            <a:xfrm>
              <a:off x="-571500" y="3484563"/>
              <a:ext cx="8215312" cy="46037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40" name="Text Box 75"/>
            <p:cNvSpPr txBox="1">
              <a:spLocks noChangeArrowheads="1"/>
            </p:cNvSpPr>
            <p:nvPr/>
          </p:nvSpPr>
          <p:spPr bwMode="auto">
            <a:xfrm>
              <a:off x="-1093508" y="2960688"/>
              <a:ext cx="1257216" cy="32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400" dirty="0">
                  <a:latin typeface="HY울릉도B"/>
                  <a:ea typeface="HY울릉도B"/>
                  <a:cs typeface="HY울릉도B"/>
                </a:rPr>
                <a:t>1000mm</a:t>
              </a:r>
            </a:p>
          </p:txBody>
        </p:sp>
        <p:cxnSp>
          <p:nvCxnSpPr>
            <p:cNvPr id="141" name="직선 화살표 연결선 140"/>
            <p:cNvCxnSpPr/>
            <p:nvPr/>
          </p:nvCxnSpPr>
          <p:spPr bwMode="auto">
            <a:xfrm rot="5400000" flipH="1" flipV="1">
              <a:off x="-428625" y="3459163"/>
              <a:ext cx="287337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Line 71"/>
            <p:cNvSpPr>
              <a:spLocks noChangeShapeType="1"/>
            </p:cNvSpPr>
            <p:nvPr/>
          </p:nvSpPr>
          <p:spPr bwMode="auto">
            <a:xfrm>
              <a:off x="-571500" y="3673475"/>
              <a:ext cx="8215312" cy="4603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cxnSp>
          <p:nvCxnSpPr>
            <p:cNvPr id="143" name="직선 화살표 연결선 142"/>
            <p:cNvCxnSpPr/>
            <p:nvPr/>
          </p:nvCxnSpPr>
          <p:spPr bwMode="auto">
            <a:xfrm rot="5400000" flipH="1" flipV="1">
              <a:off x="500062" y="4316413"/>
              <a:ext cx="287337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직선 화살표 연결선 143"/>
            <p:cNvCxnSpPr/>
            <p:nvPr/>
          </p:nvCxnSpPr>
          <p:spPr bwMode="auto">
            <a:xfrm rot="5400000" flipH="1" flipV="1">
              <a:off x="2643187" y="4316413"/>
              <a:ext cx="287337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직선 화살표 연결선 144"/>
            <p:cNvCxnSpPr/>
            <p:nvPr/>
          </p:nvCxnSpPr>
          <p:spPr bwMode="auto">
            <a:xfrm rot="5400000" flipH="1" flipV="1">
              <a:off x="4714875" y="4316413"/>
              <a:ext cx="287337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직선 화살표 연결선 145"/>
            <p:cNvCxnSpPr/>
            <p:nvPr/>
          </p:nvCxnSpPr>
          <p:spPr bwMode="auto">
            <a:xfrm rot="5400000" flipH="1" flipV="1">
              <a:off x="6715125" y="4314825"/>
              <a:ext cx="287338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직선 화살표 연결선 146"/>
            <p:cNvCxnSpPr/>
            <p:nvPr/>
          </p:nvCxnSpPr>
          <p:spPr bwMode="auto">
            <a:xfrm rot="5400000" flipH="1" flipV="1">
              <a:off x="-285750" y="3459163"/>
              <a:ext cx="287337" cy="1587"/>
            </a:xfrm>
            <a:prstGeom prst="straightConnector1">
              <a:avLst/>
            </a:prstGeom>
            <a:ln>
              <a:headEnd type="arrow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직선 화살표 연결선 147"/>
            <p:cNvCxnSpPr/>
            <p:nvPr/>
          </p:nvCxnSpPr>
          <p:spPr bwMode="auto">
            <a:xfrm rot="5400000" flipH="1" flipV="1">
              <a:off x="642937" y="4387850"/>
              <a:ext cx="287338" cy="1588"/>
            </a:xfrm>
            <a:prstGeom prst="straightConnector1">
              <a:avLst/>
            </a:prstGeom>
            <a:ln>
              <a:headEnd type="arrow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직선 화살표 연결선 148"/>
            <p:cNvCxnSpPr/>
            <p:nvPr/>
          </p:nvCxnSpPr>
          <p:spPr bwMode="auto">
            <a:xfrm rot="5400000" flipH="1" flipV="1">
              <a:off x="2786062" y="4387850"/>
              <a:ext cx="287338" cy="1588"/>
            </a:xfrm>
            <a:prstGeom prst="straightConnector1">
              <a:avLst/>
            </a:prstGeom>
            <a:ln>
              <a:headEnd type="arrow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직선 화살표 연결선 149"/>
            <p:cNvCxnSpPr/>
            <p:nvPr/>
          </p:nvCxnSpPr>
          <p:spPr bwMode="auto">
            <a:xfrm rot="5400000" flipH="1" flipV="1">
              <a:off x="4857750" y="4387850"/>
              <a:ext cx="287338" cy="1587"/>
            </a:xfrm>
            <a:prstGeom prst="straightConnector1">
              <a:avLst/>
            </a:prstGeom>
            <a:ln>
              <a:headEnd type="arrow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직선 화살표 연결선 150"/>
            <p:cNvCxnSpPr/>
            <p:nvPr/>
          </p:nvCxnSpPr>
          <p:spPr bwMode="auto">
            <a:xfrm rot="5400000" flipH="1" flipV="1">
              <a:off x="6858000" y="4387850"/>
              <a:ext cx="287338" cy="1587"/>
            </a:xfrm>
            <a:prstGeom prst="straightConnector1">
              <a:avLst/>
            </a:prstGeom>
            <a:ln>
              <a:headEnd type="arrow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Text Box 75"/>
            <p:cNvSpPr txBox="1">
              <a:spLocks noChangeArrowheads="1"/>
            </p:cNvSpPr>
            <p:nvPr/>
          </p:nvSpPr>
          <p:spPr bwMode="auto">
            <a:xfrm>
              <a:off x="-659955" y="3744913"/>
              <a:ext cx="714198" cy="31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HY신명조" panose="02030600000101010101" pitchFamily="18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1400" dirty="0">
                  <a:latin typeface="HY울릉도B"/>
                  <a:ea typeface="HY울릉도B"/>
                  <a:cs typeface="HY울릉도B"/>
                </a:rPr>
                <a:t>0mm</a:t>
              </a:r>
            </a:p>
          </p:txBody>
        </p:sp>
      </p:grpSp>
      <p:sp>
        <p:nvSpPr>
          <p:cNvPr id="153" name="Rectangle 14"/>
          <p:cNvSpPr>
            <a:spLocks noChangeArrowheads="1"/>
          </p:cNvSpPr>
          <p:nvPr/>
        </p:nvSpPr>
        <p:spPr bwMode="auto">
          <a:xfrm>
            <a:off x="369459" y="4482956"/>
            <a:ext cx="704917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2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000" b="1" dirty="0">
                <a:latin typeface="+mn-ea"/>
                <a:ea typeface="+mn-ea"/>
              </a:rPr>
              <a:t>컴퓨터를 통한 실시간 정밀제어 </a:t>
            </a:r>
            <a:r>
              <a:rPr lang="en-US" altLang="ko-KR" sz="1000" b="1" dirty="0">
                <a:latin typeface="+mn-ea"/>
                <a:ea typeface="+mn-ea"/>
              </a:rPr>
              <a:t>(</a:t>
            </a:r>
            <a:r>
              <a:rPr lang="ko-KR" altLang="en-US" sz="1000" b="1" dirty="0">
                <a:latin typeface="+mn-ea"/>
                <a:ea typeface="+mn-ea"/>
              </a:rPr>
              <a:t>최소</a:t>
            </a:r>
            <a:r>
              <a:rPr lang="en-US" altLang="ko-KR" sz="1000" b="1" dirty="0">
                <a:latin typeface="+mn-ea"/>
                <a:ea typeface="+mn-ea"/>
              </a:rPr>
              <a:t>0.1mm </a:t>
            </a:r>
            <a:r>
              <a:rPr lang="ko-KR" altLang="en-US" sz="1000" b="1" dirty="0" err="1">
                <a:latin typeface="+mn-ea"/>
                <a:ea typeface="+mn-ea"/>
              </a:rPr>
              <a:t>변위값</a:t>
            </a:r>
            <a:r>
              <a:rPr lang="ko-KR" altLang="en-US" sz="1000" b="1" dirty="0">
                <a:latin typeface="+mn-ea"/>
                <a:ea typeface="+mn-ea"/>
              </a:rPr>
              <a:t> 측정</a:t>
            </a:r>
            <a:r>
              <a:rPr lang="en-US" altLang="ko-KR" sz="1000" b="1" dirty="0">
                <a:latin typeface="+mn-ea"/>
                <a:ea typeface="+mn-ea"/>
              </a:rPr>
              <a:t>)</a:t>
            </a:r>
            <a:r>
              <a:rPr lang="ko-KR" altLang="en-US" sz="1000" b="1" dirty="0">
                <a:latin typeface="+mn-ea"/>
                <a:ea typeface="+mn-ea"/>
              </a:rPr>
              <a:t>가 가능</a:t>
            </a:r>
            <a:endParaRPr lang="en-US" altLang="ko-KR" sz="1000" b="1" dirty="0">
              <a:latin typeface="+mn-ea"/>
              <a:ea typeface="+mn-ea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. </a:t>
            </a:r>
            <a:r>
              <a:rPr lang="ko-KR" altLang="en-US" sz="1000" b="1" dirty="0">
                <a:latin typeface="+mn-ea"/>
                <a:ea typeface="+mn-ea"/>
              </a:rPr>
              <a:t>적용 시스템에 따라서</a:t>
            </a:r>
            <a:r>
              <a:rPr lang="en-US" altLang="ko-KR" sz="1000" b="1" dirty="0">
                <a:latin typeface="+mn-ea"/>
                <a:ea typeface="+mn-ea"/>
              </a:rPr>
              <a:t>, </a:t>
            </a:r>
            <a:r>
              <a:rPr lang="ko-KR" altLang="en-US" sz="1000" b="1" dirty="0">
                <a:latin typeface="+mn-ea"/>
                <a:ea typeface="+mn-ea"/>
              </a:rPr>
              <a:t>개별 </a:t>
            </a:r>
            <a:r>
              <a:rPr lang="ko-KR" altLang="en-US" sz="1000" b="1" dirty="0" err="1">
                <a:latin typeface="+mn-ea"/>
                <a:ea typeface="+mn-ea"/>
              </a:rPr>
              <a:t>유니트를</a:t>
            </a:r>
            <a:r>
              <a:rPr lang="ko-KR" altLang="en-US" sz="1000" b="1" dirty="0">
                <a:latin typeface="+mn-ea"/>
                <a:ea typeface="+mn-ea"/>
              </a:rPr>
              <a:t> 통한 부분거점 제어 또는 통합 컨트롤 장치를 통하여 </a:t>
            </a:r>
            <a:r>
              <a:rPr lang="ko-KR" altLang="en-US" sz="1000" b="1" dirty="0" err="1">
                <a:latin typeface="+mn-ea"/>
                <a:ea typeface="+mn-ea"/>
              </a:rPr>
              <a:t>개별유니트</a:t>
            </a:r>
            <a:r>
              <a:rPr lang="ko-KR" altLang="en-US" sz="1000" b="1" dirty="0">
                <a:latin typeface="+mn-ea"/>
                <a:ea typeface="+mn-ea"/>
              </a:rPr>
              <a:t> 제어 및 </a:t>
            </a:r>
            <a:endParaRPr lang="en-US" altLang="ko-KR" sz="1000" b="1" dirty="0">
              <a:latin typeface="+mn-ea"/>
              <a:ea typeface="+mn-ea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 </a:t>
            </a:r>
            <a:r>
              <a:rPr lang="ko-KR" altLang="en-US" sz="1000" b="1" dirty="0">
                <a:latin typeface="+mn-ea"/>
                <a:ea typeface="+mn-ea"/>
              </a:rPr>
              <a:t>전체 </a:t>
            </a:r>
            <a:r>
              <a:rPr lang="ko-KR" altLang="en-US" sz="1000" b="1" dirty="0" err="1">
                <a:latin typeface="+mn-ea"/>
                <a:ea typeface="+mn-ea"/>
              </a:rPr>
              <a:t>유니트</a:t>
            </a:r>
            <a:r>
              <a:rPr lang="ko-KR" altLang="en-US" sz="1000" b="1" dirty="0">
                <a:latin typeface="+mn-ea"/>
                <a:ea typeface="+mn-ea"/>
              </a:rPr>
              <a:t> 동시제어가 가능</a:t>
            </a:r>
            <a:endParaRPr lang="en-US" altLang="ko-KR" sz="1000" b="1" dirty="0">
              <a:latin typeface="+mn-ea"/>
              <a:ea typeface="+mn-ea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. </a:t>
            </a:r>
            <a:r>
              <a:rPr lang="ko-KR" altLang="en-US" sz="1000" b="1" dirty="0">
                <a:latin typeface="+mn-ea"/>
                <a:ea typeface="+mn-ea"/>
              </a:rPr>
              <a:t>안전편차를 사전 설정하여 동시 제어 시</a:t>
            </a:r>
            <a:r>
              <a:rPr lang="en-US" altLang="ko-KR" sz="1000" b="1" dirty="0">
                <a:latin typeface="+mn-ea"/>
                <a:ea typeface="+mn-ea"/>
              </a:rPr>
              <a:t>, </a:t>
            </a:r>
            <a:r>
              <a:rPr lang="ko-KR" altLang="en-US" sz="1000" b="1" dirty="0">
                <a:latin typeface="+mn-ea"/>
                <a:ea typeface="+mn-ea"/>
              </a:rPr>
              <a:t>자동으로 선행 실린더와 후행 실린더 간 시공오차</a:t>
            </a:r>
            <a:r>
              <a:rPr lang="en-US" altLang="ko-KR" sz="1000" b="1" dirty="0">
                <a:latin typeface="+mn-ea"/>
                <a:ea typeface="+mn-ea"/>
              </a:rPr>
              <a:t>(</a:t>
            </a:r>
            <a:r>
              <a:rPr lang="ko-KR" altLang="en-US" sz="1000" b="1" dirty="0">
                <a:latin typeface="+mn-ea"/>
                <a:ea typeface="+mn-ea"/>
              </a:rPr>
              <a:t>설정 편차 이내</a:t>
            </a:r>
            <a:r>
              <a:rPr lang="en-US" altLang="ko-KR" sz="1000" b="1" dirty="0">
                <a:latin typeface="+mn-ea"/>
                <a:ea typeface="+mn-ea"/>
              </a:rPr>
              <a:t>)</a:t>
            </a:r>
            <a:r>
              <a:rPr lang="ko-KR" altLang="en-US" sz="1000" b="1" dirty="0">
                <a:latin typeface="+mn-ea"/>
                <a:ea typeface="+mn-ea"/>
              </a:rPr>
              <a:t>를 줄이고 </a:t>
            </a:r>
            <a:endParaRPr lang="en-US" altLang="ko-KR" sz="1000" b="1" dirty="0">
              <a:latin typeface="+mn-ea"/>
              <a:ea typeface="+mn-ea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  </a:t>
            </a:r>
            <a:r>
              <a:rPr lang="ko-KR" altLang="en-US" sz="1000" b="1" dirty="0">
                <a:latin typeface="+mn-ea"/>
                <a:ea typeface="+mn-ea"/>
              </a:rPr>
              <a:t>안전편차 이내로 오차 값이 줄어들 경우 인상 또는 인하작업을 지속할 수 있다</a:t>
            </a:r>
            <a:r>
              <a:rPr lang="en-US" altLang="ko-KR" sz="1000" b="1" dirty="0">
                <a:latin typeface="+mn-ea"/>
                <a:ea typeface="+mn-ea"/>
              </a:rPr>
              <a:t>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. </a:t>
            </a:r>
            <a:r>
              <a:rPr lang="ko-KR" altLang="en-US" sz="1000" b="1" dirty="0">
                <a:latin typeface="+mn-ea"/>
                <a:ea typeface="+mn-ea"/>
              </a:rPr>
              <a:t>자동으로 인상</a:t>
            </a:r>
            <a:r>
              <a:rPr lang="en-US" altLang="ko-KR" sz="1000" b="1" dirty="0">
                <a:latin typeface="+mn-ea"/>
                <a:ea typeface="+mn-ea"/>
              </a:rPr>
              <a:t>/</a:t>
            </a:r>
            <a:r>
              <a:rPr lang="ko-KR" altLang="en-US" sz="1000" b="1" dirty="0">
                <a:latin typeface="+mn-ea"/>
                <a:ea typeface="+mn-ea"/>
              </a:rPr>
              <a:t>인하를 하는 시스템으로써</a:t>
            </a:r>
            <a:r>
              <a:rPr lang="en-US" altLang="ko-KR" sz="1000" b="1" dirty="0">
                <a:latin typeface="+mn-ea"/>
                <a:ea typeface="+mn-ea"/>
              </a:rPr>
              <a:t>, </a:t>
            </a:r>
            <a:r>
              <a:rPr lang="ko-KR" altLang="en-US" sz="1000" b="1" dirty="0">
                <a:latin typeface="+mn-ea"/>
                <a:ea typeface="+mn-ea"/>
              </a:rPr>
              <a:t>인력 감소 및 공기 단축이 가능</a:t>
            </a:r>
            <a:endParaRPr lang="en-US" altLang="ko-KR" sz="1000" b="1" dirty="0">
              <a:latin typeface="+mn-ea"/>
              <a:ea typeface="+mn-ea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. </a:t>
            </a:r>
            <a:r>
              <a:rPr lang="ko-KR" altLang="en-US" sz="1000" b="1" dirty="0">
                <a:latin typeface="+mn-ea"/>
                <a:ea typeface="+mn-ea"/>
              </a:rPr>
              <a:t>하중과 변위 등을 컴퓨터를 통하여 균등제어 하기 때문에</a:t>
            </a:r>
            <a:r>
              <a:rPr lang="en-US" altLang="ko-KR" sz="1000" b="1" dirty="0">
                <a:latin typeface="+mn-ea"/>
                <a:ea typeface="+mn-ea"/>
              </a:rPr>
              <a:t>, </a:t>
            </a:r>
            <a:r>
              <a:rPr lang="ko-KR" altLang="en-US" sz="1000" b="1" dirty="0">
                <a:latin typeface="+mn-ea"/>
                <a:ea typeface="+mn-ea"/>
              </a:rPr>
              <a:t>상부 구조물의 손상 또는 변형을 최소화 시키고 작업할 수</a:t>
            </a:r>
            <a:endParaRPr lang="en-US" altLang="ko-KR" sz="1000" b="1" dirty="0">
              <a:latin typeface="+mn-ea"/>
              <a:ea typeface="+mn-ea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  </a:t>
            </a:r>
            <a:r>
              <a:rPr lang="ko-KR" altLang="en-US" sz="1000" b="1" dirty="0">
                <a:latin typeface="+mn-ea"/>
                <a:ea typeface="+mn-ea"/>
              </a:rPr>
              <a:t>있음</a:t>
            </a:r>
            <a:endParaRPr lang="en-US" altLang="ko-KR" sz="1000" b="1" dirty="0">
              <a:latin typeface="+mn-ea"/>
              <a:ea typeface="+mn-ea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000" b="1" dirty="0">
                <a:latin typeface="+mn-ea"/>
                <a:ea typeface="+mn-ea"/>
              </a:rPr>
              <a:t>. </a:t>
            </a:r>
            <a:r>
              <a:rPr lang="ko-KR" altLang="en-US" sz="1000" b="1" dirty="0">
                <a:latin typeface="+mn-ea"/>
                <a:ea typeface="+mn-ea"/>
              </a:rPr>
              <a:t>중량물의 인하 시에도 구조물의 손상 또는 전복</a:t>
            </a:r>
            <a:r>
              <a:rPr lang="en-US" altLang="ko-KR" sz="1000" b="1" dirty="0">
                <a:latin typeface="+mn-ea"/>
                <a:ea typeface="+mn-ea"/>
              </a:rPr>
              <a:t>, </a:t>
            </a:r>
            <a:r>
              <a:rPr lang="ko-KR" altLang="en-US" sz="1000" b="1" dirty="0">
                <a:latin typeface="+mn-ea"/>
                <a:ea typeface="+mn-ea"/>
              </a:rPr>
              <a:t>변형을 최소화 하여 제어가 가능</a:t>
            </a:r>
          </a:p>
        </p:txBody>
      </p:sp>
      <p:pic>
        <p:nvPicPr>
          <p:cNvPr id="155" name="Picture 3" descr="C:\Users\고재형\Documents\간전교 모델링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99BD91"/>
              </a:clrFrom>
              <a:clrTo>
                <a:srgbClr val="99BD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20258"/>
          <a:stretch>
            <a:fillRect/>
          </a:stretch>
        </p:blipFill>
        <p:spPr bwMode="auto">
          <a:xfrm>
            <a:off x="302750" y="6769100"/>
            <a:ext cx="69253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Rectangle 14"/>
          <p:cNvSpPr>
            <a:spLocks noChangeArrowheads="1"/>
          </p:cNvSpPr>
          <p:nvPr/>
        </p:nvSpPr>
        <p:spPr bwMode="auto">
          <a:xfrm>
            <a:off x="3254485" y="9336638"/>
            <a:ext cx="3857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신축이음장치를 기준으로 </a:t>
            </a:r>
            <a:r>
              <a:rPr lang="ko-KR" altLang="en-US" sz="1600" b="1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동시인상함</a:t>
            </a:r>
            <a:endParaRPr lang="ko-KR" altLang="en-US" sz="1600" b="1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7" name="위쪽 화살표 1"/>
          <p:cNvSpPr>
            <a:spLocks noChangeArrowheads="1"/>
          </p:cNvSpPr>
          <p:nvPr/>
        </p:nvSpPr>
        <p:spPr bwMode="auto">
          <a:xfrm>
            <a:off x="586680" y="9556265"/>
            <a:ext cx="287337" cy="288925"/>
          </a:xfrm>
          <a:prstGeom prst="upArrow">
            <a:avLst>
              <a:gd name="adj1" fmla="val 50000"/>
              <a:gd name="adj2" fmla="val 50276"/>
            </a:avLst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8" name="위쪽 화살표 15"/>
          <p:cNvSpPr>
            <a:spLocks noChangeArrowheads="1"/>
          </p:cNvSpPr>
          <p:nvPr/>
        </p:nvSpPr>
        <p:spPr bwMode="auto">
          <a:xfrm>
            <a:off x="2507672" y="8768864"/>
            <a:ext cx="287337" cy="28733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9" name="위쪽 화살표 16"/>
          <p:cNvSpPr>
            <a:spLocks noChangeArrowheads="1"/>
          </p:cNvSpPr>
          <p:nvPr/>
        </p:nvSpPr>
        <p:spPr bwMode="auto">
          <a:xfrm>
            <a:off x="3832099" y="8231956"/>
            <a:ext cx="287338" cy="288925"/>
          </a:xfrm>
          <a:prstGeom prst="upArrow">
            <a:avLst>
              <a:gd name="adj1" fmla="val 50000"/>
              <a:gd name="adj2" fmla="val 50276"/>
            </a:avLst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0" name="위쪽 화살표 17"/>
          <p:cNvSpPr>
            <a:spLocks noChangeArrowheads="1"/>
          </p:cNvSpPr>
          <p:nvPr/>
        </p:nvSpPr>
        <p:spPr bwMode="auto">
          <a:xfrm>
            <a:off x="4847367" y="7829004"/>
            <a:ext cx="287338" cy="2873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9602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컴퓨터 교량 동조 인상시스템</a:t>
            </a:r>
            <a:r>
              <a:rPr lang="en-US" altLang="ko-KR" dirty="0"/>
              <a:t>(MCS</a:t>
            </a:r>
            <a:r>
              <a:rPr lang="ko-KR" altLang="en-US" dirty="0"/>
              <a:t>공법</a:t>
            </a:r>
            <a:r>
              <a:rPr lang="en-US" altLang="ko-KR" dirty="0"/>
              <a:t>)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10-2049868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5" y="2021704"/>
            <a:ext cx="3188574" cy="1739222"/>
          </a:xfrm>
          <a:prstGeom prst="rect">
            <a:avLst/>
          </a:prstGeom>
        </p:spPr>
      </p:pic>
      <p:sp>
        <p:nvSpPr>
          <p:cNvPr id="72" name="Rectangle 4"/>
          <p:cNvSpPr txBox="1">
            <a:spLocks noChangeArrowheads="1"/>
          </p:cNvSpPr>
          <p:nvPr/>
        </p:nvSpPr>
        <p:spPr bwMode="auto">
          <a:xfrm>
            <a:off x="3892232" y="2193359"/>
            <a:ext cx="3705225" cy="139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500" b="1" kern="1200">
                <a:solidFill>
                  <a:schemeClr val="tx1"/>
                </a:solidFill>
                <a:latin typeface="Trebuchet MS" panose="020B0603020202020204" pitchFamily="34" charset="0"/>
                <a:ea typeface="굴림" panose="020B0600000101010101" pitchFamily="50" charset="-127"/>
                <a:cs typeface="+mn-cs"/>
              </a:defRPr>
            </a:lvl9pPr>
          </a:lstStyle>
          <a:p>
            <a:pPr defTabSz="914581" eaLnBrk="1" latinLnBrk="1" hangingPunct="1">
              <a:spcBef>
                <a:spcPct val="50000"/>
              </a:spcBef>
              <a:defRPr/>
            </a:pP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■ 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MAIN</a:t>
            </a:r>
          </a:p>
          <a:p>
            <a:pPr defTabSz="914581" eaLnBrk="1" latinLnBrk="1" hangingPunct="1">
              <a:spcBef>
                <a:spcPct val="50000"/>
              </a:spcBef>
              <a:defRPr/>
            </a:pP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인상 시스템 전체 상태 모니터링 및 작동을 할 수 있다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defTabSz="914581" eaLnBrk="1" latinLnBrk="1" hangingPunct="1">
              <a:spcBef>
                <a:spcPct val="50000"/>
              </a:spcBef>
              <a:buFontTx/>
              <a:buChar char="-"/>
              <a:defRPr/>
            </a:pP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설정변위 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인상하고자 하는 거리를 입력한다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defTabSz="914581" eaLnBrk="1" latinLnBrk="1" hangingPunct="1">
              <a:spcBef>
                <a:spcPct val="50000"/>
              </a:spcBef>
              <a:buFontTx/>
              <a:buChar char="-"/>
              <a:defRPr/>
            </a:pP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현재변위 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현재 인상된 거리를 표시한다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defTabSz="914581" eaLnBrk="1" latinLnBrk="1" hangingPunct="1">
              <a:spcBef>
                <a:spcPct val="50000"/>
              </a:spcBef>
              <a:buFontTx/>
              <a:buChar char="-"/>
              <a:defRPr/>
            </a:pP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현재 압력 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압력을 표시한다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defTabSz="914581" eaLnBrk="1" latinLnBrk="1" hangingPunct="1">
              <a:spcBef>
                <a:spcPct val="50000"/>
              </a:spcBef>
              <a:buFontTx/>
              <a:buChar char="-"/>
              <a:defRPr/>
            </a:pP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현재 하중 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현재 하중을 표시한다</a:t>
            </a:r>
            <a:r>
              <a:rPr lang="en-US" altLang="ko-KR" sz="1000" b="0" kern="0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1200" b="0" kern="0" dirty="0">
              <a:latin typeface="맑은 고딕" pitchFamily="50" charset="-127"/>
              <a:ea typeface="맑은 고딕" pitchFamily="50" charset="-127"/>
            </a:endParaRPr>
          </a:p>
          <a:p>
            <a:pPr marL="228600" indent="-228600" defTabSz="914581" eaLnBrk="1" latinLnBrk="1" hangingPunct="1">
              <a:spcBef>
                <a:spcPct val="50000"/>
              </a:spcBef>
              <a:buFontTx/>
              <a:buAutoNum type="arabicPeriod"/>
              <a:defRPr/>
            </a:pPr>
            <a:endParaRPr lang="en-US" altLang="ko-KR" sz="1200" b="0" kern="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73" name="Group 9"/>
          <p:cNvGrpSpPr>
            <a:grpSpLocks/>
          </p:cNvGrpSpPr>
          <p:nvPr/>
        </p:nvGrpSpPr>
        <p:grpSpPr bwMode="auto">
          <a:xfrm>
            <a:off x="524145" y="1379747"/>
            <a:ext cx="2587355" cy="533935"/>
            <a:chOff x="816" y="2304"/>
            <a:chExt cx="1440" cy="448"/>
          </a:xfrm>
        </p:grpSpPr>
        <p:sp>
          <p:nvSpPr>
            <p:cNvPr id="74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5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algn="ctr" eaLnBrk="1" latinLnBrk="1" hangingPunct="1"/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프로그램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(program)</a:t>
              </a:r>
              <a:endPara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660528" y="4838118"/>
            <a:ext cx="6790181" cy="5180511"/>
            <a:chOff x="711200" y="785813"/>
            <a:chExt cx="8432800" cy="5715000"/>
          </a:xfrm>
        </p:grpSpPr>
        <p:sp>
          <p:nvSpPr>
            <p:cNvPr id="172" name="Text Box 40"/>
            <p:cNvSpPr txBox="1">
              <a:spLocks noChangeArrowheads="1"/>
            </p:cNvSpPr>
            <p:nvPr/>
          </p:nvSpPr>
          <p:spPr bwMode="auto">
            <a:xfrm>
              <a:off x="4857751" y="2143125"/>
              <a:ext cx="973893" cy="61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algn="ctr" eaLnBrk="1" hangingPunct="1"/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ELECTRIC</a:t>
              </a:r>
            </a:p>
            <a:p>
              <a:pPr algn="ctr" eaLnBrk="1" hangingPunct="1"/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CONTROL</a:t>
              </a:r>
            </a:p>
            <a:p>
              <a:pPr algn="ctr" eaLnBrk="1" hangingPunct="1"/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PANEL</a:t>
              </a:r>
            </a:p>
          </p:txBody>
        </p:sp>
        <p:sp>
          <p:nvSpPr>
            <p:cNvPr id="173" name="Text Box 41"/>
            <p:cNvSpPr txBox="1">
              <a:spLocks noChangeArrowheads="1"/>
            </p:cNvSpPr>
            <p:nvPr/>
          </p:nvSpPr>
          <p:spPr bwMode="auto">
            <a:xfrm>
              <a:off x="738188" y="2143125"/>
              <a:ext cx="2463800" cy="61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algn="ctr" eaLnBrk="1" hangingPunct="1"/>
              <a:r>
                <a:rPr lang="ko-KR" altLang="en-US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각각의 </a:t>
              </a:r>
              <a:r>
                <a:rPr lang="en-US" altLang="ko-KR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UNIT </a:t>
              </a:r>
              <a:r>
                <a:rPr lang="ko-KR" altLang="en-US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에 </a:t>
              </a:r>
              <a:r>
                <a:rPr lang="en-US" altLang="ko-KR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TOUCH </a:t>
              </a:r>
              <a:r>
                <a:rPr lang="ko-KR" altLang="en-US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제어</a:t>
              </a:r>
              <a:r>
                <a:rPr lang="en-US" altLang="ko-KR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</a:p>
            <a:p>
              <a:pPr algn="ctr" eaLnBrk="1" hangingPunct="1"/>
              <a:r>
                <a:rPr lang="en-US" altLang="ko-KR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ko-KR" altLang="en-US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및 모니터링이 가능한 </a:t>
              </a:r>
            </a:p>
            <a:p>
              <a:pPr algn="ctr" eaLnBrk="1" hangingPunct="1"/>
              <a:r>
                <a:rPr lang="en-US" altLang="ko-KR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SYSTEM</a:t>
              </a:r>
            </a:p>
          </p:txBody>
        </p:sp>
        <p:pic>
          <p:nvPicPr>
            <p:cNvPr id="174" name="Picture 18" descr="1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" t="60378" r="82558" b="14223"/>
            <a:stretch>
              <a:fillRect/>
            </a:stretch>
          </p:blipFill>
          <p:spPr bwMode="auto">
            <a:xfrm>
              <a:off x="2797175" y="5357813"/>
              <a:ext cx="156051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8" descr="1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7" t="27867" r="76570" b="51669"/>
            <a:stretch>
              <a:fillRect/>
            </a:stretch>
          </p:blipFill>
          <p:spPr bwMode="auto">
            <a:xfrm>
              <a:off x="7358063" y="5072063"/>
              <a:ext cx="1169987" cy="97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" name="Text Box 58"/>
            <p:cNvSpPr txBox="1">
              <a:spLocks noChangeArrowheads="1"/>
            </p:cNvSpPr>
            <p:nvPr/>
          </p:nvSpPr>
          <p:spPr bwMode="auto">
            <a:xfrm>
              <a:off x="2643187" y="5072063"/>
              <a:ext cx="1194871" cy="44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r>
                <a:rPr lang="en-US" altLang="ko-KR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HYDRAULIC </a:t>
              </a:r>
            </a:p>
            <a:p>
              <a:pPr eaLnBrk="1" hangingPunct="1"/>
              <a:r>
                <a:rPr lang="en-US" altLang="ko-KR" sz="1000" dirty="0">
                  <a:latin typeface="돋움" panose="020B0600000101010101" pitchFamily="50" charset="-127"/>
                  <a:ea typeface="돋움" panose="020B0600000101010101" pitchFamily="50" charset="-127"/>
                </a:rPr>
                <a:t>POWER UNIT</a:t>
              </a:r>
              <a:endPara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77" name="Line 59"/>
            <p:cNvSpPr>
              <a:spLocks noChangeShapeType="1"/>
            </p:cNvSpPr>
            <p:nvPr/>
          </p:nvSpPr>
          <p:spPr bwMode="auto">
            <a:xfrm flipV="1">
              <a:off x="4021138" y="2857500"/>
              <a:ext cx="228600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8" name="Line 60"/>
            <p:cNvSpPr>
              <a:spLocks noChangeShapeType="1"/>
            </p:cNvSpPr>
            <p:nvPr/>
          </p:nvSpPr>
          <p:spPr bwMode="auto">
            <a:xfrm rot="16200000" flipV="1">
              <a:off x="6831806" y="3974307"/>
              <a:ext cx="2195513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9" name="Line 61"/>
            <p:cNvSpPr>
              <a:spLocks noChangeShapeType="1"/>
            </p:cNvSpPr>
            <p:nvPr/>
          </p:nvSpPr>
          <p:spPr bwMode="auto">
            <a:xfrm flipV="1">
              <a:off x="6799263" y="2881313"/>
              <a:ext cx="111760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80" name="Line 62"/>
            <p:cNvSpPr>
              <a:spLocks noChangeShapeType="1"/>
            </p:cNvSpPr>
            <p:nvPr/>
          </p:nvSpPr>
          <p:spPr bwMode="auto">
            <a:xfrm rot="16200000" flipV="1">
              <a:off x="2727325" y="4143375"/>
              <a:ext cx="257175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181" name="Picture 28" descr="SSL2691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438" y="4786313"/>
              <a:ext cx="1328737" cy="946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2" name="Line 63"/>
            <p:cNvSpPr>
              <a:spLocks noChangeShapeType="1"/>
            </p:cNvSpPr>
            <p:nvPr/>
          </p:nvSpPr>
          <p:spPr bwMode="auto">
            <a:xfrm flipV="1">
              <a:off x="7754938" y="3533775"/>
              <a:ext cx="0" cy="4937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3" name="Text Box 64"/>
            <p:cNvSpPr txBox="1">
              <a:spLocks noChangeArrowheads="1"/>
            </p:cNvSpPr>
            <p:nvPr/>
          </p:nvSpPr>
          <p:spPr bwMode="auto">
            <a:xfrm>
              <a:off x="5929314" y="5715000"/>
              <a:ext cx="1172971" cy="44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ENCODER</a:t>
              </a:r>
            </a:p>
            <a:p>
              <a:pPr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거리측정센서</a:t>
              </a:r>
              <a:endParaRPr lang="en-US" altLang="ko-KR" sz="10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84" name="Text Box 65"/>
            <p:cNvSpPr txBox="1">
              <a:spLocks noChangeArrowheads="1"/>
            </p:cNvSpPr>
            <p:nvPr/>
          </p:nvSpPr>
          <p:spPr bwMode="auto">
            <a:xfrm>
              <a:off x="7920038" y="3586163"/>
              <a:ext cx="1223962" cy="1120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algn="l" eaLnBrk="1" hangingPunct="1"/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DC 4~20</a:t>
              </a:r>
            </a:p>
            <a:p>
              <a:pPr algn="l" eaLnBrk="1" hangingPunct="1"/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(mA)</a:t>
              </a:r>
            </a:p>
            <a:p>
              <a:pPr algn="l" eaLnBrk="1" hangingPunct="1"/>
              <a:r>
                <a:rPr lang="ko-KR" altLang="en-US" sz="1000" dirty="0" err="1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를</a:t>
              </a:r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panel</a:t>
              </a:r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에 </a:t>
              </a:r>
            </a:p>
            <a:p>
              <a:pPr algn="l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전송하여</a:t>
              </a:r>
            </a:p>
            <a:p>
              <a:pPr algn="l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현재거리를</a:t>
              </a:r>
            </a:p>
            <a:p>
              <a:pPr algn="l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측정한다</a:t>
              </a:r>
              <a:endParaRPr lang="ko-KR" altLang="en-US" sz="10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85" name="Line 66"/>
            <p:cNvSpPr>
              <a:spLocks noChangeShapeType="1"/>
            </p:cNvSpPr>
            <p:nvPr/>
          </p:nvSpPr>
          <p:spPr bwMode="auto">
            <a:xfrm>
              <a:off x="3714750" y="3937000"/>
              <a:ext cx="0" cy="4921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6" name="Text Box 67"/>
            <p:cNvSpPr txBox="1">
              <a:spLocks noChangeArrowheads="1"/>
            </p:cNvSpPr>
            <p:nvPr/>
          </p:nvSpPr>
          <p:spPr bwMode="auto">
            <a:xfrm>
              <a:off x="4106863" y="3052763"/>
              <a:ext cx="1642797" cy="1629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유압펌프의 모터</a:t>
              </a:r>
            </a:p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기동정지 및</a:t>
              </a:r>
            </a:p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각 유압밸브를</a:t>
              </a:r>
            </a:p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제어하여 실린더를</a:t>
              </a:r>
            </a:p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상승 또는 하강한다 </a:t>
              </a:r>
            </a:p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각 현재 압력 값 을</a:t>
              </a:r>
            </a:p>
            <a:p>
              <a:pPr algn="ctr" eaLnBrk="1" hangingPunct="1"/>
              <a:r>
                <a:rPr lang="en-US" altLang="ko-KR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panel</a:t>
              </a:r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에 전송하여</a:t>
              </a:r>
            </a:p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현재압력 값을</a:t>
              </a:r>
            </a:p>
            <a:p>
              <a:pPr algn="ctr" eaLnBrk="1" hangingPunct="1"/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측정한다</a:t>
              </a:r>
              <a:endParaRPr lang="ko-KR" altLang="en-US" sz="10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87" name="Line 68"/>
            <p:cNvSpPr>
              <a:spLocks noChangeShapeType="1"/>
            </p:cNvSpPr>
            <p:nvPr/>
          </p:nvSpPr>
          <p:spPr bwMode="auto">
            <a:xfrm>
              <a:off x="3849688" y="3937000"/>
              <a:ext cx="0" cy="4921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8" name="Text Box 70"/>
            <p:cNvSpPr txBox="1">
              <a:spLocks noChangeArrowheads="1"/>
            </p:cNvSpPr>
            <p:nvPr/>
          </p:nvSpPr>
          <p:spPr bwMode="auto">
            <a:xfrm>
              <a:off x="8001001" y="5357814"/>
              <a:ext cx="1142999" cy="305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r>
                <a:rPr lang="ko-KR" altLang="en-US" sz="12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ko-KR" altLang="en-US" sz="1000" dirty="0">
                  <a:solidFill>
                    <a:srgbClr val="000000"/>
                  </a:solidFill>
                  <a:latin typeface="돋움" panose="020B0600000101010101" pitchFamily="50" charset="-127"/>
                  <a:ea typeface="돋움" panose="020B0600000101010101" pitchFamily="50" charset="-127"/>
                </a:rPr>
                <a:t>유압실린더</a:t>
              </a:r>
              <a:endParaRPr lang="en-US" altLang="ko-KR" sz="10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pic>
          <p:nvPicPr>
            <p:cNvPr id="189" name="Picture 12" descr="A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582"/>
            <a:stretch>
              <a:fillRect/>
            </a:stretch>
          </p:blipFill>
          <p:spPr>
            <a:xfrm>
              <a:off x="1071563" y="785813"/>
              <a:ext cx="1462087" cy="1401762"/>
            </a:xfrm>
            <a:prstGeom prst="rect">
              <a:avLst/>
            </a:prstGeom>
            <a:noFill/>
          </p:spPr>
        </p:pic>
        <p:sp>
          <p:nvSpPr>
            <p:cNvPr id="190" name="Text Box 42"/>
            <p:cNvSpPr txBox="1">
              <a:spLocks noChangeArrowheads="1"/>
            </p:cNvSpPr>
            <p:nvPr/>
          </p:nvSpPr>
          <p:spPr bwMode="auto">
            <a:xfrm>
              <a:off x="2752725" y="1228994"/>
              <a:ext cx="15335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defTabSz="957263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r>
                <a:rPr lang="en-US" altLang="ko-KR" sz="1200" dirty="0" err="1">
                  <a:latin typeface="돋움" panose="020B0600000101010101" pitchFamily="50" charset="-127"/>
                  <a:ea typeface="돋움" panose="020B0600000101010101" pitchFamily="50" charset="-127"/>
                </a:rPr>
                <a:t>Rs</a:t>
              </a:r>
              <a:r>
                <a:rPr lang="ko-KR" altLang="en-US" sz="1200" dirty="0">
                  <a:latin typeface="돋움" panose="020B0600000101010101" pitchFamily="50" charset="-127"/>
                  <a:ea typeface="돋움" panose="020B0600000101010101" pitchFamily="50" charset="-127"/>
                </a:rPr>
                <a:t> </a:t>
              </a:r>
              <a:r>
                <a:rPr lang="en-US" altLang="ko-KR" sz="1200" dirty="0">
                  <a:latin typeface="돋움" panose="020B0600000101010101" pitchFamily="50" charset="-127"/>
                  <a:ea typeface="돋움" panose="020B0600000101010101" pitchFamily="50" charset="-127"/>
                </a:rPr>
                <a:t>232C / Ethernet</a:t>
              </a:r>
            </a:p>
            <a:p>
              <a:pPr eaLnBrk="1" hangingPunct="1"/>
              <a:endParaRPr lang="en-US" altLang="ko-KR" sz="1200" dirty="0">
                <a:latin typeface="돋움" panose="020B0600000101010101" pitchFamily="50" charset="-127"/>
                <a:ea typeface="돋움" panose="020B0600000101010101" pitchFamily="50" charset="-127"/>
              </a:endParaRPr>
            </a:p>
          </p:txBody>
        </p:sp>
        <p:sp>
          <p:nvSpPr>
            <p:cNvPr id="191" name="Line 34"/>
            <p:cNvSpPr>
              <a:spLocks noChangeShapeType="1"/>
            </p:cNvSpPr>
            <p:nvPr/>
          </p:nvSpPr>
          <p:spPr bwMode="auto">
            <a:xfrm flipV="1">
              <a:off x="2428875" y="1571625"/>
              <a:ext cx="26431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192" name="Picture 47" descr="plc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3" y="1428750"/>
              <a:ext cx="83026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" name="직사각형 48"/>
            <p:cNvSpPr>
              <a:spLocks noChangeArrowheads="1"/>
            </p:cNvSpPr>
            <p:nvPr/>
          </p:nvSpPr>
          <p:spPr bwMode="auto">
            <a:xfrm>
              <a:off x="4621213" y="6402388"/>
              <a:ext cx="3751262" cy="46037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94" name="직사각형 49"/>
            <p:cNvSpPr>
              <a:spLocks noChangeArrowheads="1"/>
            </p:cNvSpPr>
            <p:nvPr/>
          </p:nvSpPr>
          <p:spPr bwMode="auto">
            <a:xfrm>
              <a:off x="4795838" y="5845175"/>
              <a:ext cx="52387" cy="3730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95" name="직사각형 50"/>
            <p:cNvSpPr>
              <a:spLocks noChangeArrowheads="1"/>
            </p:cNvSpPr>
            <p:nvPr/>
          </p:nvSpPr>
          <p:spPr bwMode="auto">
            <a:xfrm>
              <a:off x="8420100" y="6043613"/>
              <a:ext cx="47625" cy="1857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96" name="직사각형 52"/>
            <p:cNvSpPr>
              <a:spLocks noChangeArrowheads="1"/>
            </p:cNvSpPr>
            <p:nvPr/>
          </p:nvSpPr>
          <p:spPr bwMode="auto">
            <a:xfrm>
              <a:off x="4618038" y="5943600"/>
              <a:ext cx="44450" cy="504825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97" name="직사각형 53"/>
            <p:cNvSpPr>
              <a:spLocks noChangeArrowheads="1"/>
            </p:cNvSpPr>
            <p:nvPr/>
          </p:nvSpPr>
          <p:spPr bwMode="auto">
            <a:xfrm>
              <a:off x="4297363" y="5846763"/>
              <a:ext cx="501650" cy="444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98" name="직사각형 54"/>
            <p:cNvSpPr>
              <a:spLocks noChangeArrowheads="1"/>
            </p:cNvSpPr>
            <p:nvPr/>
          </p:nvSpPr>
          <p:spPr bwMode="auto">
            <a:xfrm>
              <a:off x="4286250" y="5942013"/>
              <a:ext cx="371475" cy="44450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99" name="직사각형 55"/>
            <p:cNvSpPr>
              <a:spLocks noChangeArrowheads="1"/>
            </p:cNvSpPr>
            <p:nvPr/>
          </p:nvSpPr>
          <p:spPr bwMode="auto">
            <a:xfrm>
              <a:off x="4795838" y="6176963"/>
              <a:ext cx="3633787" cy="492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00" name="직사각형 56"/>
            <p:cNvSpPr>
              <a:spLocks noChangeArrowheads="1"/>
            </p:cNvSpPr>
            <p:nvPr/>
          </p:nvSpPr>
          <p:spPr bwMode="auto">
            <a:xfrm>
              <a:off x="8318500" y="6038850"/>
              <a:ext cx="49213" cy="104775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01" name="직사각형 57"/>
            <p:cNvSpPr>
              <a:spLocks noChangeArrowheads="1"/>
            </p:cNvSpPr>
            <p:nvPr/>
          </p:nvSpPr>
          <p:spPr bwMode="auto">
            <a:xfrm>
              <a:off x="8318500" y="6269038"/>
              <a:ext cx="53975" cy="174625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(한)목화체" pitchFamily="18" charset="-127"/>
                  <a:ea typeface="(한)목화체" pitchFamily="18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pic>
          <p:nvPicPr>
            <p:cNvPr id="202" name="그림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8" t="6088" r="21574" b="19859"/>
            <a:stretch>
              <a:fillRect/>
            </a:stretch>
          </p:blipFill>
          <p:spPr bwMode="auto">
            <a:xfrm>
              <a:off x="6042025" y="1974850"/>
              <a:ext cx="1141413" cy="176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그림 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4" t="13242" r="6250" b="14769"/>
            <a:stretch>
              <a:fillRect/>
            </a:stretch>
          </p:blipFill>
          <p:spPr bwMode="auto">
            <a:xfrm>
              <a:off x="711200" y="3132138"/>
              <a:ext cx="2749550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" name="Group 9"/>
          <p:cNvGrpSpPr>
            <a:grpSpLocks/>
          </p:cNvGrpSpPr>
          <p:nvPr/>
        </p:nvGrpSpPr>
        <p:grpSpPr bwMode="auto">
          <a:xfrm>
            <a:off x="524145" y="4125010"/>
            <a:ext cx="2587355" cy="533935"/>
            <a:chOff x="816" y="2304"/>
            <a:chExt cx="1440" cy="448"/>
          </a:xfrm>
        </p:grpSpPr>
        <p:sp>
          <p:nvSpPr>
            <p:cNvPr id="205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6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algn="ctr" eaLnBrk="1" latinLnBrk="1" hangingPunct="1"/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시스템 계통도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083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컴퓨터 교량 동조 인상시스템</a:t>
            </a:r>
            <a:r>
              <a:rPr lang="en-US" altLang="ko-KR" dirty="0"/>
              <a:t>(MCS</a:t>
            </a:r>
            <a:r>
              <a:rPr lang="ko-KR" altLang="en-US" dirty="0"/>
              <a:t>공법</a:t>
            </a:r>
            <a:r>
              <a:rPr lang="en-US" altLang="ko-KR" dirty="0"/>
              <a:t>)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10-2049868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1328097"/>
            <a:ext cx="4575960" cy="455114"/>
          </a:xfrm>
        </p:spPr>
        <p:txBody>
          <a:bodyPr/>
          <a:lstStyle/>
          <a:p>
            <a:pPr algn="l"/>
            <a:r>
              <a:rPr lang="ko-KR" altLang="en-US" sz="2000" dirty="0"/>
              <a:t>시공순서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3228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71" name="Picture 5" descr="D:\★ 방재신기술신청작성중\작성중\0816 - 사진_받침교체\1_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809822"/>
            <a:ext cx="2657454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881553" y="3501768"/>
            <a:ext cx="271281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5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시공전</a:t>
            </a:r>
            <a:endParaRPr lang="ko-KR" altLang="en-US" sz="105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73" name="오른쪽 화살표 1"/>
          <p:cNvSpPr>
            <a:spLocks noChangeArrowheads="1"/>
          </p:cNvSpPr>
          <p:nvPr/>
        </p:nvSpPr>
        <p:spPr bwMode="auto">
          <a:xfrm>
            <a:off x="3548333" y="2394815"/>
            <a:ext cx="287338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4" name="Picture 6" descr="D:\★ 방재신기술신청작성중\작성중\0816 - 사진_받침교체\3_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24" y="1795607"/>
            <a:ext cx="26841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10"/>
          <p:cNvSpPr txBox="1">
            <a:spLocks noChangeArrowheads="1"/>
          </p:cNvSpPr>
          <p:nvPr/>
        </p:nvSpPr>
        <p:spPr bwMode="auto">
          <a:xfrm>
            <a:off x="4587161" y="3478493"/>
            <a:ext cx="27400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브라켓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거치 완료</a:t>
            </a: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880047" y="5564679"/>
            <a:ext cx="27452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교량인상</a:t>
            </a:r>
          </a:p>
        </p:txBody>
      </p:sp>
      <p:sp>
        <p:nvSpPr>
          <p:cNvPr id="78" name="오른쪽 화살표 12"/>
          <p:cNvSpPr>
            <a:spLocks noChangeArrowheads="1"/>
          </p:cNvSpPr>
          <p:nvPr/>
        </p:nvSpPr>
        <p:spPr bwMode="auto">
          <a:xfrm>
            <a:off x="3548333" y="4529344"/>
            <a:ext cx="288925" cy="3587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3861497"/>
            <a:ext cx="26670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4568673" y="5542179"/>
            <a:ext cx="27225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기존 </a:t>
            </a: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교좌장치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철거</a:t>
            </a:r>
          </a:p>
        </p:txBody>
      </p:sp>
      <p:sp>
        <p:nvSpPr>
          <p:cNvPr id="84" name="Rectangle 11"/>
          <p:cNvSpPr>
            <a:spLocks noChangeArrowheads="1"/>
          </p:cNvSpPr>
          <p:nvPr/>
        </p:nvSpPr>
        <p:spPr bwMode="auto">
          <a:xfrm>
            <a:off x="543196" y="9707552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7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85" name="Rectangle 11"/>
          <p:cNvSpPr>
            <a:spLocks noChangeArrowheads="1"/>
          </p:cNvSpPr>
          <p:nvPr/>
        </p:nvSpPr>
        <p:spPr bwMode="auto">
          <a:xfrm>
            <a:off x="4183505" y="9698481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8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87" name="Rectangle 11"/>
          <p:cNvSpPr>
            <a:spLocks noChangeArrowheads="1"/>
          </p:cNvSpPr>
          <p:nvPr/>
        </p:nvSpPr>
        <p:spPr bwMode="auto">
          <a:xfrm>
            <a:off x="4183505" y="7614546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6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pic>
        <p:nvPicPr>
          <p:cNvPr id="92" name="Picture 9" descr="D:\★ 방재신기술신청작성중\작성중\0816 - 사진_받침교체\5_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6" y="5960180"/>
            <a:ext cx="2670154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917047" y="7663213"/>
            <a:ext cx="27257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교좌장치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철거완료</a:t>
            </a:r>
          </a:p>
        </p:txBody>
      </p:sp>
      <p:pic>
        <p:nvPicPr>
          <p:cNvPr id="94" name="Picture 10" descr="D:\★ 방재신기술신청작성중\작성중\0816 - 사진_받침교체\6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24" y="5960180"/>
            <a:ext cx="26894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 Box 10"/>
          <p:cNvSpPr txBox="1">
            <a:spLocks noChangeArrowheads="1"/>
          </p:cNvSpPr>
          <p:nvPr/>
        </p:nvSpPr>
        <p:spPr bwMode="auto">
          <a:xfrm>
            <a:off x="4541533" y="7657562"/>
            <a:ext cx="30181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ko-KR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Sole Plate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설치</a:t>
            </a:r>
            <a:r>
              <a:rPr lang="en-US" altLang="ko-KR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,</a:t>
            </a: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교좌장치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설치</a:t>
            </a:r>
            <a:r>
              <a:rPr lang="en-US" altLang="ko-KR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,</a:t>
            </a: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철근배근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완료</a:t>
            </a:r>
            <a:endParaRPr lang="en-US" altLang="ko-KR" sz="1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154" name="Rectangle 11"/>
          <p:cNvSpPr>
            <a:spLocks noChangeArrowheads="1"/>
          </p:cNvSpPr>
          <p:nvPr/>
        </p:nvSpPr>
        <p:spPr bwMode="auto">
          <a:xfrm>
            <a:off x="518676" y="3466494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1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161" name="Rectangle 11"/>
          <p:cNvSpPr>
            <a:spLocks noChangeArrowheads="1"/>
          </p:cNvSpPr>
          <p:nvPr/>
        </p:nvSpPr>
        <p:spPr bwMode="auto">
          <a:xfrm>
            <a:off x="555896" y="7604380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5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162" name="Rectangle 11"/>
          <p:cNvSpPr>
            <a:spLocks noChangeArrowheads="1"/>
          </p:cNvSpPr>
          <p:nvPr/>
        </p:nvSpPr>
        <p:spPr bwMode="auto">
          <a:xfrm>
            <a:off x="4203700" y="5510305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4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163" name="Rectangle 11"/>
          <p:cNvSpPr>
            <a:spLocks noChangeArrowheads="1"/>
          </p:cNvSpPr>
          <p:nvPr/>
        </p:nvSpPr>
        <p:spPr bwMode="auto">
          <a:xfrm>
            <a:off x="524146" y="5523929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3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164" name="Rectangle 11"/>
          <p:cNvSpPr>
            <a:spLocks noChangeArrowheads="1"/>
          </p:cNvSpPr>
          <p:nvPr/>
        </p:nvSpPr>
        <p:spPr bwMode="auto">
          <a:xfrm>
            <a:off x="4203700" y="3448586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2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pic>
        <p:nvPicPr>
          <p:cNvPr id="165" name="Picture 12" descr="D:\★ 방재신기술신청작성중\작성중\0816 - 사진_받침교체\7_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6" y="8013689"/>
            <a:ext cx="2670154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" name="Text Box 10"/>
          <p:cNvSpPr txBox="1">
            <a:spLocks noChangeArrowheads="1"/>
          </p:cNvSpPr>
          <p:nvPr/>
        </p:nvSpPr>
        <p:spPr bwMode="auto">
          <a:xfrm>
            <a:off x="930357" y="9725355"/>
            <a:ext cx="26976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무수축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몰탈 </a:t>
            </a: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타설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양생</a:t>
            </a:r>
          </a:p>
        </p:txBody>
      </p:sp>
      <p:pic>
        <p:nvPicPr>
          <p:cNvPr id="167" name="Picture 13" descr="D:\★ 방재신기술신청작성중\작성중\0816 - 사진_받침교체\10_0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23" y="8050202"/>
            <a:ext cx="26894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Text Box 10"/>
          <p:cNvSpPr txBox="1">
            <a:spLocks noChangeArrowheads="1"/>
          </p:cNvSpPr>
          <p:nvPr/>
        </p:nvSpPr>
        <p:spPr bwMode="auto">
          <a:xfrm>
            <a:off x="4553989" y="9741254"/>
            <a:ext cx="18639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시공완료</a:t>
            </a:r>
          </a:p>
        </p:txBody>
      </p:sp>
      <p:sp>
        <p:nvSpPr>
          <p:cNvPr id="32" name="오른쪽 화살표 12"/>
          <p:cNvSpPr>
            <a:spLocks noChangeArrowheads="1"/>
          </p:cNvSpPr>
          <p:nvPr/>
        </p:nvSpPr>
        <p:spPr bwMode="auto">
          <a:xfrm>
            <a:off x="3546087" y="6602728"/>
            <a:ext cx="288925" cy="3587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3" name="오른쪽 화살표 12"/>
          <p:cNvSpPr>
            <a:spLocks noChangeArrowheads="1"/>
          </p:cNvSpPr>
          <p:nvPr/>
        </p:nvSpPr>
        <p:spPr bwMode="auto">
          <a:xfrm>
            <a:off x="3548333" y="8693139"/>
            <a:ext cx="288925" cy="3587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FC4194D1-5BD9-4F45-B455-03D70AE85AE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6" y="3837350"/>
            <a:ext cx="2657454" cy="164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12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MCS</a:t>
            </a:r>
            <a:r>
              <a:rPr lang="ko-KR" altLang="en-US" dirty="0"/>
              <a:t>교량인상시스템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10-2049868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5" name="그림 개체 틀 4"/>
          <p:cNvGraphicFramePr>
            <a:graphicFrameLocks noGrp="1" noChangeAspect="1"/>
          </p:cNvGraphicFramePr>
          <p:nvPr>
            <p:ph type="pic" sz="quarter" idx="15"/>
          </p:nvPr>
        </p:nvGraphicFramePr>
        <p:xfrm>
          <a:off x="1283886" y="1540985"/>
          <a:ext cx="5383764" cy="760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esPDF" r:id="rId2" imgW="5667120" imgH="8010360" progId="NesPDF.Document">
                  <p:embed/>
                </p:oleObj>
              </mc:Choice>
              <mc:Fallback>
                <p:oleObj name="NesPDF" r:id="rId2" imgW="5667120" imgH="8010360" progId="NesPDF.Document">
                  <p:embed/>
                  <p:pic>
                    <p:nvPicPr>
                      <p:cNvPr id="5" name="그림 개체 틀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3886" y="1540985"/>
                        <a:ext cx="5383764" cy="760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5444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50AC50-5680-4617-AB47-3F79751C6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5053" y="6071974"/>
            <a:ext cx="2470826" cy="1200329"/>
          </a:xfrm>
        </p:spPr>
        <p:txBody>
          <a:bodyPr/>
          <a:lstStyle/>
          <a:p>
            <a:r>
              <a:rPr lang="en-US" altLang="ko-KR" dirty="0"/>
              <a:t>KRS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1F4141-4B4C-47E6-B3E5-6F0E7613C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3980" y="7401567"/>
            <a:ext cx="3971899" cy="772840"/>
          </a:xfrm>
        </p:spPr>
        <p:txBody>
          <a:bodyPr/>
          <a:lstStyle/>
          <a:p>
            <a:r>
              <a:rPr lang="ko-KR" altLang="en-US" dirty="0"/>
              <a:t>친환경 </a:t>
            </a:r>
            <a:r>
              <a:rPr lang="ko-KR" altLang="en-US" dirty="0" err="1"/>
              <a:t>중방식</a:t>
            </a:r>
            <a:r>
              <a:rPr lang="ko-KR" altLang="en-US" dirty="0"/>
              <a:t> 도장방법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B6B6313A-756B-4ECB-B499-BC7889274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9648" y="9111720"/>
            <a:ext cx="2386231" cy="333617"/>
          </a:xfrm>
        </p:spPr>
        <p:txBody>
          <a:bodyPr/>
          <a:lstStyle/>
          <a:p>
            <a:r>
              <a:rPr lang="ko-KR" altLang="en-US" dirty="0"/>
              <a:t>□ 특허 제</a:t>
            </a:r>
            <a:r>
              <a:rPr lang="en-US" altLang="ko-KR" dirty="0"/>
              <a:t>10-2133243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2EF6B95-ADAA-4347-8D39-C22C1341CB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텍스트 개체 틀 16">
            <a:extLst>
              <a:ext uri="{FF2B5EF4-FFF2-40B4-BE49-F238E27FC236}">
                <a16:creationId xmlns:a16="http://schemas.microsoft.com/office/drawing/2014/main" id="{B1B1BBB7-E2F1-4DBE-99A7-141AA733DEE7}"/>
              </a:ext>
            </a:extLst>
          </p:cNvPr>
          <p:cNvSpPr txBox="1">
            <a:spLocks/>
          </p:cNvSpPr>
          <p:nvPr/>
        </p:nvSpPr>
        <p:spPr>
          <a:xfrm>
            <a:off x="5417977" y="5282220"/>
            <a:ext cx="1600200" cy="646331"/>
          </a:xfrm>
          <a:prstGeom prst="rect">
            <a:avLst/>
          </a:prstGeom>
        </p:spPr>
        <p:txBody>
          <a:bodyPr vert="horz" lIns="0" tIns="45720" rIns="91440" bIns="45720" anchor="b">
            <a:spAutoFit/>
          </a:bodyPr>
          <a:lstStyle>
            <a:lvl1pPr marL="0" indent="0" algn="r" defTabSz="755934" rtl="0" eaLnBrk="1" latinLnBrk="1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80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>
                <a:solidFill>
                  <a:srgbClr val="FFFF00"/>
                </a:solidFill>
              </a:rPr>
              <a:t>04-3</a:t>
            </a:r>
            <a:endParaRPr lang="ko-KR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81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en-US" altLang="ko-KR" dirty="0"/>
              <a:t>KRS </a:t>
            </a:r>
            <a:r>
              <a:rPr lang="ko-KR" altLang="en-US" dirty="0"/>
              <a:t>친환경 </a:t>
            </a:r>
            <a:r>
              <a:rPr lang="ko-KR" altLang="en-US" dirty="0" err="1"/>
              <a:t>중방식</a:t>
            </a:r>
            <a:r>
              <a:rPr lang="ko-KR" altLang="en-US" dirty="0"/>
              <a:t> 도장방법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10-2133243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E112D3F-0C00-4A78-A71A-8E1ABA9CF735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1379747"/>
            <a:ext cx="2587355" cy="533935"/>
            <a:chOff x="816" y="2304"/>
            <a:chExt cx="1440" cy="4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F709B4C-0E67-4B40-BC37-290D9BC40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D86361B-FC8F-4DFF-B03A-6EE130B8C6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KRS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공법 개요</a:t>
              </a:r>
            </a:p>
          </p:txBody>
        </p:sp>
      </p:grpSp>
      <p:sp>
        <p:nvSpPr>
          <p:cNvPr id="16" name="텍스트 개체 틀 4">
            <a:extLst>
              <a:ext uri="{FF2B5EF4-FFF2-40B4-BE49-F238E27FC236}">
                <a16:creationId xmlns:a16="http://schemas.microsoft.com/office/drawing/2014/main" id="{E4F686AA-57A3-4409-BD6B-83161023F3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145" y="2221171"/>
            <a:ext cx="6537055" cy="1635128"/>
          </a:xfrm>
        </p:spPr>
        <p:txBody>
          <a:bodyPr/>
          <a:lstStyle/>
          <a:p>
            <a:pPr algn="just" fontAlgn="base"/>
            <a:r>
              <a:rPr lang="ko-KR" altLang="en-US" sz="12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400" dirty="0"/>
              <a:t>본 공법은 친환경 수용성 폴리우레탄 수지도료로서 내후성 및 </a:t>
            </a:r>
            <a:r>
              <a:rPr lang="ko-KR" altLang="en-US" sz="1400" dirty="0" err="1"/>
              <a:t>광택보존력이</a:t>
            </a:r>
            <a:r>
              <a:rPr lang="ko-KR" altLang="en-US" sz="1400" dirty="0"/>
              <a:t> 우수하고 강인하며 단단한 도막을 형성하므로 내후성 및 색상을 요구하는 각종 산업시설물 및 </a:t>
            </a:r>
            <a:r>
              <a:rPr lang="ko-KR" altLang="en-US" sz="1400" dirty="0" err="1"/>
              <a:t>교량등의</a:t>
            </a:r>
            <a:r>
              <a:rPr lang="ko-KR" altLang="en-US" sz="1400" dirty="0"/>
              <a:t> 중방식용 도료로 사용이 가능한 도료입니다</a:t>
            </a:r>
            <a:r>
              <a:rPr lang="en-US" altLang="ko-KR" sz="1400" dirty="0"/>
              <a:t>. </a:t>
            </a:r>
            <a:r>
              <a:rPr lang="ko-KR" altLang="en-US" sz="1400" dirty="0"/>
              <a:t>특히 </a:t>
            </a:r>
            <a:r>
              <a:rPr lang="ko-KR" altLang="en-US" sz="1400" dirty="0" err="1"/>
              <a:t>유성우레탄도료와는</a:t>
            </a:r>
            <a:r>
              <a:rPr lang="ko-KR" altLang="en-US" sz="1400" dirty="0"/>
              <a:t> 달리 유해한 휘발성 유기화합물</a:t>
            </a:r>
            <a:r>
              <a:rPr lang="en-US" altLang="ko-KR" sz="1400" dirty="0"/>
              <a:t>(VOC) </a:t>
            </a:r>
            <a:r>
              <a:rPr lang="ko-KR" altLang="en-US" sz="1400" dirty="0"/>
              <a:t>함량이 현저히 낮아 친환경적인 수용성 </a:t>
            </a:r>
            <a:r>
              <a:rPr lang="ko-KR" altLang="en-US" sz="1400" dirty="0" err="1"/>
              <a:t>중방식</a:t>
            </a:r>
            <a:r>
              <a:rPr lang="ko-KR" altLang="en-US" sz="1400" dirty="0"/>
              <a:t> 도장방법이다</a:t>
            </a:r>
            <a:r>
              <a:rPr lang="en-US" altLang="ko-KR" sz="1400" dirty="0"/>
              <a:t>.</a:t>
            </a:r>
            <a:endParaRPr lang="ko-KR" altLang="en-US" sz="1400" dirty="0"/>
          </a:p>
          <a:p>
            <a:pPr algn="just"/>
            <a:endParaRPr lang="ko-KR" altLang="en-US" sz="800" dirty="0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4E87D259-884B-433C-AB14-BE4F72D8D22A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4112361"/>
            <a:ext cx="2587355" cy="533935"/>
            <a:chOff x="816" y="2304"/>
            <a:chExt cx="1440" cy="448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2CD03F0-B4A1-4E9B-82B0-68B79D600871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F13C8190-2739-44BB-8EA5-87A4D66352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공법의 특성</a:t>
              </a:r>
            </a:p>
          </p:txBody>
        </p:sp>
      </p:grpSp>
      <p:sp>
        <p:nvSpPr>
          <p:cNvPr id="23" name="텍스트 개체 틀 4">
            <a:extLst>
              <a:ext uri="{FF2B5EF4-FFF2-40B4-BE49-F238E27FC236}">
                <a16:creationId xmlns:a16="http://schemas.microsoft.com/office/drawing/2014/main" id="{03F7F09B-6AEE-4F37-AAAC-23AE733BDFF5}"/>
              </a:ext>
            </a:extLst>
          </p:cNvPr>
          <p:cNvSpPr txBox="1">
            <a:spLocks/>
          </p:cNvSpPr>
          <p:nvPr/>
        </p:nvSpPr>
        <p:spPr>
          <a:xfrm>
            <a:off x="524145" y="4953785"/>
            <a:ext cx="6537055" cy="1515736"/>
          </a:xfrm>
          <a:prstGeom prst="rect">
            <a:avLst/>
          </a:prstGeom>
        </p:spPr>
        <p:txBody>
          <a:bodyPr vert="horz" wrap="square" lIns="91440" tIns="45720" rIns="91440" bIns="45720">
            <a:spAutoFit/>
          </a:bodyPr>
          <a:lstStyle>
            <a:lvl1pPr marL="0" indent="0" algn="ctr" defTabSz="755934" rtl="0" eaLnBrk="1" latinLnBrk="1" hangingPunct="1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66951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ko-KR" altLang="en-US" sz="1400" dirty="0"/>
              <a:t>■ 휘발성 유기화합물</a:t>
            </a:r>
            <a:r>
              <a:rPr lang="en-US" altLang="ko-KR" sz="1400" dirty="0"/>
              <a:t>(VOC)</a:t>
            </a:r>
            <a:r>
              <a:rPr lang="ko-KR" altLang="en-US" sz="1400" dirty="0"/>
              <a:t>의 함량을 현저히 </a:t>
            </a:r>
            <a:r>
              <a:rPr lang="ko-KR" altLang="en-US" sz="1400" dirty="0" err="1"/>
              <a:t>저감켜</a:t>
            </a:r>
            <a:r>
              <a:rPr lang="ko-KR" altLang="en-US" sz="1400" dirty="0"/>
              <a:t> 친환경적인 제품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휘발성 용제 대신 물을 사용</a:t>
            </a:r>
            <a:r>
              <a:rPr lang="en-US" altLang="ko-KR" sz="1400" dirty="0"/>
              <a:t>, </a:t>
            </a:r>
            <a:r>
              <a:rPr lang="ko-KR" altLang="en-US" sz="1400" dirty="0"/>
              <a:t>화재위험성이 없고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인체무해한</a:t>
            </a:r>
            <a:r>
              <a:rPr lang="ko-KR" altLang="en-US" sz="1400" dirty="0"/>
              <a:t> 제품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수용성도료로서 내후성 및 </a:t>
            </a:r>
            <a:r>
              <a:rPr lang="ko-KR" altLang="en-US" sz="1400" dirty="0" err="1"/>
              <a:t>광택보존력이</a:t>
            </a:r>
            <a:r>
              <a:rPr lang="ko-KR" altLang="en-US" sz="1400" dirty="0"/>
              <a:t> 우수하고 강인하며 단단한 도막을    </a:t>
            </a:r>
            <a:endParaRPr lang="en-US" altLang="ko-KR" sz="1400" dirty="0"/>
          </a:p>
          <a:p>
            <a:pPr algn="just" fontAlgn="base">
              <a:lnSpc>
                <a:spcPct val="150000"/>
              </a:lnSpc>
            </a:pPr>
            <a:r>
              <a:rPr lang="en-US" altLang="ko-KR" sz="1400" dirty="0"/>
              <a:t>    </a:t>
            </a:r>
            <a:r>
              <a:rPr lang="ko-KR" altLang="en-US" sz="1400" dirty="0"/>
              <a:t>형성하므로 내후성 및 색상을 유구하는 각종 시설물에 사용이 가능한 도료</a:t>
            </a:r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0DCFE57C-CD3B-414C-BF47-E6D96FD1D3B1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6920050"/>
            <a:ext cx="2587355" cy="533935"/>
            <a:chOff x="816" y="2304"/>
            <a:chExt cx="1440" cy="448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720C5EA-2419-43CD-B776-B34DE7BA0EFC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85432C31-2D2B-44AD-A8C7-E7B77B7C37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공정 개념도</a:t>
              </a: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8B49608F-B1BE-4EBF-B791-BAD1C9AB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45" y="7790055"/>
            <a:ext cx="6537055" cy="18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74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en-US" altLang="ko-KR" dirty="0"/>
              <a:t>KRS </a:t>
            </a:r>
            <a:r>
              <a:rPr lang="ko-KR" altLang="en-US" dirty="0"/>
              <a:t>친환경 </a:t>
            </a:r>
            <a:r>
              <a:rPr lang="ko-KR" altLang="en-US" dirty="0" err="1"/>
              <a:t>중방식</a:t>
            </a:r>
            <a:r>
              <a:rPr lang="ko-KR" altLang="en-US" dirty="0"/>
              <a:t> 도장방법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10-2133243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E112D3F-0C00-4A78-A71A-8E1ABA9CF735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1379747"/>
            <a:ext cx="2587355" cy="533935"/>
            <a:chOff x="816" y="2304"/>
            <a:chExt cx="1440" cy="4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F709B4C-0E67-4B40-BC37-290D9BC40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D86361B-FC8F-4DFF-B03A-6EE130B8C6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시공순서</a:t>
              </a:r>
            </a:p>
          </p:txBody>
        </p:sp>
      </p:grpSp>
      <p:sp>
        <p:nvSpPr>
          <p:cNvPr id="42" name="Text Box 10">
            <a:extLst>
              <a:ext uri="{FF2B5EF4-FFF2-40B4-BE49-F238E27FC236}">
                <a16:creationId xmlns:a16="http://schemas.microsoft.com/office/drawing/2014/main" id="{1874542C-0911-43F0-91B1-4F7B50768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53" y="4044213"/>
            <a:ext cx="271281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5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시공전</a:t>
            </a:r>
            <a:endParaRPr lang="ko-KR" altLang="en-US" sz="105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43" name="오른쪽 화살표 1">
            <a:extLst>
              <a:ext uri="{FF2B5EF4-FFF2-40B4-BE49-F238E27FC236}">
                <a16:creationId xmlns:a16="http://schemas.microsoft.com/office/drawing/2014/main" id="{0F18E3D7-D1CE-4B3C-ABEB-83E08F3BB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333" y="2937260"/>
            <a:ext cx="287338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AD996267-B76C-4C52-850A-E3B9D75F9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161" y="4020938"/>
            <a:ext cx="27400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표면처리</a:t>
            </a:r>
            <a:r>
              <a:rPr lang="en-US" altLang="ko-KR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고압세척 및 </a:t>
            </a:r>
            <a:r>
              <a:rPr lang="ko-KR" altLang="en-US" sz="10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녹제거</a:t>
            </a:r>
            <a:r>
              <a:rPr lang="en-US" altLang="ko-KR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47" name="Text Box 10">
            <a:extLst>
              <a:ext uri="{FF2B5EF4-FFF2-40B4-BE49-F238E27FC236}">
                <a16:creationId xmlns:a16="http://schemas.microsoft.com/office/drawing/2014/main" id="{B79D2975-FBC6-4C82-980D-59E9662AA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47" y="6293100"/>
            <a:ext cx="27452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하도 도포</a:t>
            </a:r>
          </a:p>
        </p:txBody>
      </p:sp>
      <p:sp>
        <p:nvSpPr>
          <p:cNvPr id="48" name="오른쪽 화살표 12">
            <a:extLst>
              <a:ext uri="{FF2B5EF4-FFF2-40B4-BE49-F238E27FC236}">
                <a16:creationId xmlns:a16="http://schemas.microsoft.com/office/drawing/2014/main" id="{65E4C31A-2454-4DC1-A59E-0D305F9B9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333" y="5257765"/>
            <a:ext cx="288925" cy="3587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8D839F43-4C3A-4096-9F1A-202FDF9E8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673" y="6301596"/>
            <a:ext cx="27225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중도 도포</a:t>
            </a:r>
          </a:p>
        </p:txBody>
      </p:sp>
      <p:sp>
        <p:nvSpPr>
          <p:cNvPr id="51" name="Rectangle 11">
            <a:extLst>
              <a:ext uri="{FF2B5EF4-FFF2-40B4-BE49-F238E27FC236}">
                <a16:creationId xmlns:a16="http://schemas.microsoft.com/office/drawing/2014/main" id="{A0A0A67B-0085-4E1B-8EC8-8B0C342C9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505" y="8528943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6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53" name="Text Box 10">
            <a:extLst>
              <a:ext uri="{FF2B5EF4-FFF2-40B4-BE49-F238E27FC236}">
                <a16:creationId xmlns:a16="http://schemas.microsoft.com/office/drawing/2014/main" id="{B438D49F-00B8-4574-A388-94608534F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47" y="8577610"/>
            <a:ext cx="27257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상도 도포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1461A13A-D0D6-4178-9428-5F8CCDA92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533" y="8571966"/>
            <a:ext cx="30181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도장 검사</a:t>
            </a:r>
            <a:endParaRPr lang="en-US" altLang="ko-KR" sz="1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56" name="Rectangle 11">
            <a:extLst>
              <a:ext uri="{FF2B5EF4-FFF2-40B4-BE49-F238E27FC236}">
                <a16:creationId xmlns:a16="http://schemas.microsoft.com/office/drawing/2014/main" id="{4F1B317C-2300-438B-BD57-CB20BB16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76" y="4008939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1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57" name="Rectangle 11">
            <a:extLst>
              <a:ext uri="{FF2B5EF4-FFF2-40B4-BE49-F238E27FC236}">
                <a16:creationId xmlns:a16="http://schemas.microsoft.com/office/drawing/2014/main" id="{1B22AC8C-F5C3-4613-89FA-C9E710FAD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96" y="8518777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5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58" name="Rectangle 11">
            <a:extLst>
              <a:ext uri="{FF2B5EF4-FFF2-40B4-BE49-F238E27FC236}">
                <a16:creationId xmlns:a16="http://schemas.microsoft.com/office/drawing/2014/main" id="{8F518B7E-3F5C-4615-91A2-2DA2696AE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6238726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4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582B6399-AF1D-481F-B8AA-AE3377F0E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46" y="6252350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3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D955786A-DB4C-40BE-ACE1-BA8018DCA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3991031"/>
            <a:ext cx="324151" cy="317589"/>
          </a:xfrm>
          <a:prstGeom prst="rect">
            <a:avLst/>
          </a:prstGeom>
          <a:gradFill rotWithShape="1">
            <a:gsLst>
              <a:gs pos="0">
                <a:srgbClr val="005ABC"/>
              </a:gs>
              <a:gs pos="100000">
                <a:srgbClr val="040468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altLang="ko-K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oon 윤고딕 540_TT" pitchFamily="18" charset="-127"/>
              </a:rPr>
              <a:t>2</a:t>
            </a:r>
            <a:endParaRPr kumimoji="0"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Yoon 윤고딕 540_TT" pitchFamily="18" charset="-127"/>
            </a:endParaRPr>
          </a:p>
        </p:txBody>
      </p:sp>
      <p:sp>
        <p:nvSpPr>
          <p:cNvPr id="61" name="오른쪽 화살표 12">
            <a:extLst>
              <a:ext uri="{FF2B5EF4-FFF2-40B4-BE49-F238E27FC236}">
                <a16:creationId xmlns:a16="http://schemas.microsoft.com/office/drawing/2014/main" id="{B9160896-1D6F-4711-8F49-580705B67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745" y="7472066"/>
            <a:ext cx="288925" cy="3587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56A85D7-C158-438C-8292-6BD1E3BE11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6" y="2338052"/>
            <a:ext cx="2694674" cy="168288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3FA4809-5FC5-4CD0-9E72-CE693B793B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2338051"/>
            <a:ext cx="2666999" cy="166781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6E6D4DD-AA6F-44A8-BF98-23556F3007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9" y="4589918"/>
            <a:ext cx="2687212" cy="1676372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D2CB1432-08D3-4C74-AA80-828CC7AFAD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4584531"/>
            <a:ext cx="2666998" cy="1667819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0503FC6E-9C90-4C87-9B3C-4B39193F50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6" y="6874577"/>
            <a:ext cx="2657454" cy="1654366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1D3687FA-5972-4FEF-AA0A-65BB098DF9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6889113"/>
            <a:ext cx="2687193" cy="16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1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KRS </a:t>
            </a:r>
            <a:r>
              <a:rPr lang="ko-KR" altLang="en-US" dirty="0"/>
              <a:t>친환경 </a:t>
            </a:r>
            <a:r>
              <a:rPr lang="ko-KR" altLang="en-US" dirty="0" err="1"/>
              <a:t>중방식</a:t>
            </a:r>
            <a:r>
              <a:rPr lang="ko-KR" altLang="en-US" dirty="0"/>
              <a:t> 도장방법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10-2133243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4C967480-F063-4F60-A73B-587D9D9910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>
            <a:fillRect/>
          </a:stretch>
        </p:blipFill>
        <p:spPr>
          <a:xfrm>
            <a:off x="1024492" y="1657269"/>
            <a:ext cx="5510689" cy="7377273"/>
          </a:xfrm>
        </p:spPr>
      </p:pic>
    </p:spTree>
    <p:extLst>
      <p:ext uri="{BB962C8B-B14F-4D97-AF65-F5344CB8AC3E}">
        <p14:creationId xmlns:p14="http://schemas.microsoft.com/office/powerpoint/2010/main" val="4294238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KRS </a:t>
            </a:r>
            <a:r>
              <a:rPr lang="ko-KR" altLang="en-US" dirty="0"/>
              <a:t>친환경 </a:t>
            </a:r>
            <a:r>
              <a:rPr lang="ko-KR" altLang="en-US" dirty="0" err="1"/>
              <a:t>중방식</a:t>
            </a:r>
            <a:r>
              <a:rPr lang="ko-KR" altLang="en-US" dirty="0"/>
              <a:t> 도장방법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10-2133243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7" name="그림 개체 틀 6">
            <a:extLst>
              <a:ext uri="{FF2B5EF4-FFF2-40B4-BE49-F238E27FC236}">
                <a16:creationId xmlns:a16="http://schemas.microsoft.com/office/drawing/2014/main" id="{BDAB558A-DA4F-4B97-AB32-F38315386A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2647"/>
          <a:stretch>
            <a:fillRect/>
          </a:stretch>
        </p:blipFill>
        <p:spPr>
          <a:xfrm>
            <a:off x="1022825" y="1655067"/>
            <a:ext cx="5514023" cy="7381677"/>
          </a:xfrm>
        </p:spPr>
      </p:pic>
    </p:spTree>
    <p:extLst>
      <p:ext uri="{BB962C8B-B14F-4D97-AF65-F5344CB8AC3E}">
        <p14:creationId xmlns:p14="http://schemas.microsoft.com/office/powerpoint/2010/main" val="4266830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50AC50-5680-4617-AB47-3F79751C6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6603" y="4963979"/>
            <a:ext cx="3349276" cy="2308324"/>
          </a:xfrm>
        </p:spPr>
        <p:txBody>
          <a:bodyPr/>
          <a:lstStyle/>
          <a:p>
            <a:r>
              <a:rPr lang="en-US" altLang="ko-KR" dirty="0"/>
              <a:t>KRS-C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1F4141-4B4C-47E6-B3E5-6F0E7613C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3980" y="7401567"/>
            <a:ext cx="3971899" cy="772840"/>
          </a:xfrm>
        </p:spPr>
        <p:txBody>
          <a:bodyPr/>
          <a:lstStyle/>
          <a:p>
            <a:r>
              <a:rPr lang="ko-KR" altLang="en-US" dirty="0"/>
              <a:t>강 교량의 녹 또는 페인트 제거방법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B6B6313A-756B-4ECB-B499-BC7889274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9648" y="9111720"/>
            <a:ext cx="2386231" cy="333617"/>
          </a:xfrm>
        </p:spPr>
        <p:txBody>
          <a:bodyPr/>
          <a:lstStyle/>
          <a:p>
            <a:r>
              <a:rPr lang="ko-KR" altLang="en-US" dirty="0"/>
              <a:t>□ 특허 제</a:t>
            </a:r>
            <a:r>
              <a:rPr lang="en-US" altLang="ko-KR" dirty="0"/>
              <a:t>10-2166122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2EF6B95-ADAA-4347-8D39-C22C1341CB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텍스트 개체 틀 16">
            <a:extLst>
              <a:ext uri="{FF2B5EF4-FFF2-40B4-BE49-F238E27FC236}">
                <a16:creationId xmlns:a16="http://schemas.microsoft.com/office/drawing/2014/main" id="{B1B1BBB7-E2F1-4DBE-99A7-141AA733DEE7}"/>
              </a:ext>
            </a:extLst>
          </p:cNvPr>
          <p:cNvSpPr txBox="1">
            <a:spLocks/>
          </p:cNvSpPr>
          <p:nvPr/>
        </p:nvSpPr>
        <p:spPr>
          <a:xfrm>
            <a:off x="5417977" y="5282220"/>
            <a:ext cx="1600200" cy="646331"/>
          </a:xfrm>
          <a:prstGeom prst="rect">
            <a:avLst/>
          </a:prstGeom>
        </p:spPr>
        <p:txBody>
          <a:bodyPr vert="horz" lIns="0" tIns="45720" rIns="91440" bIns="45720" anchor="b">
            <a:spAutoFit/>
          </a:bodyPr>
          <a:lstStyle>
            <a:lvl1pPr marL="0" indent="0" algn="r" defTabSz="755934" rtl="0" eaLnBrk="1" latinLnBrk="1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80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>
                <a:solidFill>
                  <a:srgbClr val="FFFF00"/>
                </a:solidFill>
              </a:rPr>
              <a:t>04-4</a:t>
            </a:r>
            <a:endParaRPr lang="ko-KR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53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80049414-F00B-4416-A774-4FAEF351A097}"/>
              </a:ext>
            </a:extLst>
          </p:cNvPr>
          <p:cNvSpPr/>
          <p:nvPr/>
        </p:nvSpPr>
        <p:spPr>
          <a:xfrm>
            <a:off x="534669" y="0"/>
            <a:ext cx="7025006" cy="10691813"/>
          </a:xfrm>
          <a:custGeom>
            <a:avLst/>
            <a:gdLst>
              <a:gd name="connsiteX0" fmla="*/ 4251644 w 7025006"/>
              <a:gd name="connsiteY0" fmla="*/ 0 h 10691813"/>
              <a:gd name="connsiteX1" fmla="*/ 7025006 w 7025006"/>
              <a:gd name="connsiteY1" fmla="*/ 0 h 10691813"/>
              <a:gd name="connsiteX2" fmla="*/ 7025006 w 7025006"/>
              <a:gd name="connsiteY2" fmla="*/ 10691813 h 10691813"/>
              <a:gd name="connsiteX3" fmla="*/ 0 w 7025006"/>
              <a:gd name="connsiteY3" fmla="*/ 10691813 h 10691813"/>
              <a:gd name="connsiteX4" fmla="*/ 4251644 w 7025006"/>
              <a:gd name="connsiteY4" fmla="*/ 0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5006" h="10691813">
                <a:moveTo>
                  <a:pt x="4251644" y="0"/>
                </a:moveTo>
                <a:lnTo>
                  <a:pt x="7025006" y="0"/>
                </a:lnTo>
                <a:lnTo>
                  <a:pt x="7025006" y="10691813"/>
                </a:lnTo>
                <a:lnTo>
                  <a:pt x="0" y="10691813"/>
                </a:lnTo>
                <a:lnTo>
                  <a:pt x="425164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50" name="자유형: 도형 49">
            <a:extLst>
              <a:ext uri="{FF2B5EF4-FFF2-40B4-BE49-F238E27FC236}">
                <a16:creationId xmlns:a16="http://schemas.microsoft.com/office/drawing/2014/main" id="{B39CCD0D-43B4-47A9-A18E-65FD658DC3C2}"/>
              </a:ext>
            </a:extLst>
          </p:cNvPr>
          <p:cNvSpPr/>
          <p:nvPr/>
        </p:nvSpPr>
        <p:spPr>
          <a:xfrm>
            <a:off x="534670" y="8563764"/>
            <a:ext cx="1760855" cy="2126463"/>
          </a:xfrm>
          <a:custGeom>
            <a:avLst/>
            <a:gdLst>
              <a:gd name="connsiteX0" fmla="*/ 868736 w 1809039"/>
              <a:gd name="connsiteY0" fmla="*/ 0 h 2184651"/>
              <a:gd name="connsiteX1" fmla="*/ 1809039 w 1809039"/>
              <a:gd name="connsiteY1" fmla="*/ 2184651 h 2184651"/>
              <a:gd name="connsiteX2" fmla="*/ 0 w 1809039"/>
              <a:gd name="connsiteY2" fmla="*/ 2184651 h 2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039" h="2184651">
                <a:moveTo>
                  <a:pt x="868736" y="0"/>
                </a:moveTo>
                <a:lnTo>
                  <a:pt x="1809039" y="2184651"/>
                </a:lnTo>
                <a:lnTo>
                  <a:pt x="0" y="2184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51" name="직각 삼각형 50">
            <a:extLst>
              <a:ext uri="{FF2B5EF4-FFF2-40B4-BE49-F238E27FC236}">
                <a16:creationId xmlns:a16="http://schemas.microsoft.com/office/drawing/2014/main" id="{8DEFBBAC-05A3-4F42-8D12-3E9DB5F74D39}"/>
              </a:ext>
            </a:extLst>
          </p:cNvPr>
          <p:cNvSpPr/>
          <p:nvPr/>
        </p:nvSpPr>
        <p:spPr>
          <a:xfrm flipH="1" flipV="1">
            <a:off x="6731516" y="-1"/>
            <a:ext cx="828159" cy="2046571"/>
          </a:xfrm>
          <a:prstGeom prst="rtTriangle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3" name="TextBox 2"/>
          <p:cNvSpPr txBox="1"/>
          <p:nvPr/>
        </p:nvSpPr>
        <p:spPr>
          <a:xfrm>
            <a:off x="3323644" y="4753119"/>
            <a:ext cx="3633350" cy="449353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lvl="1" algn="just">
              <a:lnSpc>
                <a:spcPct val="130000"/>
              </a:lnSpc>
            </a:pP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케이알건설은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2019</a:t>
            </a:r>
            <a:r>
              <a:rPr lang="ko-KR" altLang="en-US" sz="1000" dirty="0">
                <a:latin typeface="+mn-ea"/>
              </a:rPr>
              <a:t>년 창업이래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꾸준하게 </a:t>
            </a:r>
            <a:r>
              <a:rPr lang="ko-KR" altLang="en-US" sz="1000" dirty="0" err="1">
                <a:latin typeface="+mn-ea"/>
              </a:rPr>
              <a:t>성장중이며</a:t>
            </a:r>
            <a:r>
              <a:rPr lang="ko-KR" altLang="en-US" sz="1000" dirty="0">
                <a:latin typeface="+mn-ea"/>
              </a:rPr>
              <a:t> 항상 최고의 품질과 기술력으로 기초를 탄탄하게 다져왔습니다</a:t>
            </a:r>
            <a:r>
              <a:rPr lang="en-US" altLang="ko-KR" sz="1000" dirty="0">
                <a:latin typeface="+mn-ea"/>
              </a:rPr>
              <a:t>.</a:t>
            </a:r>
            <a:r>
              <a:rPr lang="ko-KR" altLang="en-US" sz="1000" dirty="0">
                <a:latin typeface="+mn-ea"/>
              </a:rPr>
              <a:t> 이러한 탄탄함을 바탕으로 </a:t>
            </a:r>
            <a:r>
              <a:rPr lang="ko-KR" altLang="en-US" sz="1000" dirty="0" err="1">
                <a:latin typeface="+mn-ea"/>
              </a:rPr>
              <a:t>시설물유지보수업에서</a:t>
            </a:r>
            <a:r>
              <a:rPr lang="ko-KR" altLang="en-US" sz="1000" dirty="0">
                <a:latin typeface="+mn-ea"/>
              </a:rPr>
              <a:t> 두각을 나타내는 기업입니다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 algn="just">
              <a:lnSpc>
                <a:spcPct val="130000"/>
              </a:lnSpc>
            </a:pPr>
            <a:endParaRPr lang="en-US" altLang="ko-KR" sz="1000" dirty="0">
              <a:latin typeface="+mn-ea"/>
            </a:endParaRPr>
          </a:p>
          <a:p>
            <a:pPr marL="0" lvl="1" algn="just">
              <a:lnSpc>
                <a:spcPct val="130000"/>
              </a:lnSpc>
            </a:pPr>
            <a:r>
              <a:rPr lang="ko-KR" altLang="en-US" sz="1000" dirty="0">
                <a:latin typeface="+mn-ea"/>
              </a:rPr>
              <a:t> 항상 </a:t>
            </a:r>
            <a:r>
              <a:rPr lang="ko-KR" altLang="en-US" sz="1000" dirty="0" err="1">
                <a:latin typeface="+mn-ea"/>
              </a:rPr>
              <a:t>고객분들에게</a:t>
            </a:r>
            <a:r>
              <a:rPr lang="ko-KR" altLang="en-US" sz="1000" dirty="0">
                <a:latin typeface="+mn-ea"/>
              </a:rPr>
              <a:t> 최고의 품질 최고의 만족감을 선사하기 위하여 불철주야 노력하고 더욱 더 발전하고 있습니다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또한 많은 임직원들이 노력하여 회사 자체의 분위기도 활기차고 근무환경을 위하여 노력하고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있습니다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 algn="just">
              <a:lnSpc>
                <a:spcPct val="130000"/>
              </a:lnSpc>
            </a:pPr>
            <a:endParaRPr lang="en-US" altLang="ko-KR" sz="1000" dirty="0">
              <a:latin typeface="+mn-ea"/>
            </a:endParaRPr>
          </a:p>
          <a:p>
            <a:pPr marL="0" lvl="1" algn="just">
              <a:lnSpc>
                <a:spcPct val="130000"/>
              </a:lnSpc>
            </a:pPr>
            <a:r>
              <a:rPr lang="ko-KR" altLang="en-US" sz="1000" dirty="0">
                <a:latin typeface="+mn-ea"/>
              </a:rPr>
              <a:t> 저희 회사는 더욱 더 견고해지기를 위하여 기존의 기술을 보강하며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새로운 사업에도 도전하는 기업입니다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 algn="just">
              <a:lnSpc>
                <a:spcPct val="130000"/>
              </a:lnSpc>
            </a:pPr>
            <a:endParaRPr lang="en-US" altLang="ko-KR" sz="1000" dirty="0">
              <a:latin typeface="+mn-ea"/>
            </a:endParaRPr>
          </a:p>
          <a:p>
            <a:pPr marL="0" lvl="1" algn="just">
              <a:lnSpc>
                <a:spcPct val="130000"/>
              </a:lnSpc>
            </a:pPr>
            <a:r>
              <a:rPr lang="ko-KR" altLang="en-US" sz="1000" dirty="0">
                <a:latin typeface="+mn-ea"/>
              </a:rPr>
              <a:t> 이 모든 결과와 쌓아온 노력은 모두 근무하셨던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 임직원분들과 저희 </a:t>
            </a:r>
            <a:r>
              <a:rPr lang="ko-KR" altLang="en-US" sz="1000" dirty="0" err="1">
                <a:latin typeface="+mn-ea"/>
              </a:rPr>
              <a:t>케이알건설을</a:t>
            </a:r>
            <a:r>
              <a:rPr lang="ko-KR" altLang="en-US" sz="1000" dirty="0">
                <a:latin typeface="+mn-ea"/>
              </a:rPr>
              <a:t> 이용해주신 많은 고객분들 덕이라고 항상 감사하게 생각합니다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 algn="just">
              <a:lnSpc>
                <a:spcPct val="130000"/>
              </a:lnSpc>
            </a:pPr>
            <a:endParaRPr lang="en-US" altLang="ko-KR" sz="1000" dirty="0">
              <a:latin typeface="+mn-ea"/>
            </a:endParaRPr>
          </a:p>
          <a:p>
            <a:pPr marL="0" lvl="1" algn="just">
              <a:lnSpc>
                <a:spcPct val="130000"/>
              </a:lnSpc>
            </a:pPr>
            <a:r>
              <a:rPr lang="ko-KR" altLang="en-US" sz="1000" dirty="0">
                <a:latin typeface="+mn-ea"/>
              </a:rPr>
              <a:t> 앞으로도 현재 상황에 만족을 하지 않으며 최고가 되기 위하여 노력하며 항상 최선을 다하여 많은 분들에게 좋은 기업으로 남을 수 있도록  나아가겠습니다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 algn="just">
              <a:lnSpc>
                <a:spcPct val="130000"/>
              </a:lnSpc>
            </a:pPr>
            <a:endParaRPr lang="en-US" altLang="ko-KR" sz="1000" dirty="0">
              <a:latin typeface="+mn-ea"/>
            </a:endParaRPr>
          </a:p>
          <a:p>
            <a:pPr marL="0" lvl="1" algn="just">
              <a:lnSpc>
                <a:spcPct val="130000"/>
              </a:lnSpc>
            </a:pPr>
            <a:r>
              <a:rPr lang="ko-KR" altLang="en-US" sz="1000" dirty="0">
                <a:latin typeface="+mn-ea"/>
              </a:rPr>
              <a:t>감사합니다</a:t>
            </a:r>
            <a:r>
              <a:rPr lang="en-US" altLang="ko-KR" sz="1000" dirty="0">
                <a:latin typeface="+mn-ea"/>
              </a:rPr>
              <a:t>.</a:t>
            </a:r>
            <a:endParaRPr lang="ko-KR" altLang="en-US" sz="1000" dirty="0">
              <a:latin typeface="+mn-ea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A00EC1D-15EA-4D84-A8DC-3F4C880FFDD6}"/>
              </a:ext>
            </a:extLst>
          </p:cNvPr>
          <p:cNvGrpSpPr/>
          <p:nvPr/>
        </p:nvGrpSpPr>
        <p:grpSpPr>
          <a:xfrm>
            <a:off x="152400" y="1012913"/>
            <a:ext cx="2893473" cy="1274195"/>
            <a:chOff x="420369" y="1774913"/>
            <a:chExt cx="2511204" cy="12741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6D974B-A447-4634-AE5E-52665F7DCF31}"/>
                </a:ext>
              </a:extLst>
            </p:cNvPr>
            <p:cNvSpPr txBox="1"/>
            <p:nvPr/>
          </p:nvSpPr>
          <p:spPr>
            <a:xfrm>
              <a:off x="646786" y="1774913"/>
              <a:ext cx="2284787" cy="1274195"/>
            </a:xfrm>
            <a:prstGeom prst="rect">
              <a:avLst/>
            </a:prstGeom>
            <a:noFill/>
          </p:spPr>
          <p:txBody>
            <a:bodyPr wrap="square" lIns="0" rIns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2000" dirty="0">
                  <a:solidFill>
                    <a:schemeClr val="bg1"/>
                  </a:solidFill>
                  <a:latin typeface="+mn-ea"/>
                </a:rPr>
                <a:t>안녕하십니까</a:t>
              </a:r>
              <a:r>
                <a:rPr lang="en-US" altLang="ko-KR" sz="2000" dirty="0">
                  <a:solidFill>
                    <a:schemeClr val="bg1"/>
                  </a:solidFill>
                  <a:latin typeface="+mn-ea"/>
                </a:rPr>
                <a:t>?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2000" dirty="0" err="1">
                  <a:solidFill>
                    <a:schemeClr val="bg1"/>
                  </a:solidFill>
                  <a:latin typeface="+mn-ea"/>
                </a:rPr>
                <a:t>케이알건설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</a:rPr>
                <a:t> 대표이사</a:t>
              </a:r>
              <a:endParaRPr lang="en-US" altLang="ko-KR" sz="2000" dirty="0">
                <a:solidFill>
                  <a:schemeClr val="bg1"/>
                </a:solidFill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2400" b="1" dirty="0">
                  <a:solidFill>
                    <a:schemeClr val="bg1"/>
                  </a:solidFill>
                  <a:latin typeface="+mn-ea"/>
                </a:rPr>
                <a:t>김양진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</a:rPr>
                <a:t>입니다</a:t>
              </a:r>
              <a:r>
                <a:rPr lang="en-US" altLang="ko-KR" sz="2000" dirty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6CE5F77-D56B-4393-865B-DADD1B648C9E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524846" y="2845211"/>
              <a:ext cx="127709" cy="107256"/>
            </a:xfrm>
            <a:custGeom>
              <a:avLst/>
              <a:gdLst>
                <a:gd name="T0" fmla="*/ 94 w 208"/>
                <a:gd name="T1" fmla="*/ 131 h 174"/>
                <a:gd name="T2" fmla="*/ 82 w 208"/>
                <a:gd name="T3" fmla="*/ 161 h 174"/>
                <a:gd name="T4" fmla="*/ 48 w 208"/>
                <a:gd name="T5" fmla="*/ 174 h 174"/>
                <a:gd name="T6" fmla="*/ 13 w 208"/>
                <a:gd name="T7" fmla="*/ 158 h 174"/>
                <a:gd name="T8" fmla="*/ 0 w 208"/>
                <a:gd name="T9" fmla="*/ 118 h 174"/>
                <a:gd name="T10" fmla="*/ 6 w 208"/>
                <a:gd name="T11" fmla="*/ 79 h 174"/>
                <a:gd name="T12" fmla="*/ 25 w 208"/>
                <a:gd name="T13" fmla="*/ 45 h 174"/>
                <a:gd name="T14" fmla="*/ 52 w 208"/>
                <a:gd name="T15" fmla="*/ 18 h 174"/>
                <a:gd name="T16" fmla="*/ 85 w 208"/>
                <a:gd name="T17" fmla="*/ 0 h 174"/>
                <a:gd name="T18" fmla="*/ 97 w 208"/>
                <a:gd name="T19" fmla="*/ 25 h 174"/>
                <a:gd name="T20" fmla="*/ 64 w 208"/>
                <a:gd name="T21" fmla="*/ 46 h 174"/>
                <a:gd name="T22" fmla="*/ 46 w 208"/>
                <a:gd name="T23" fmla="*/ 78 h 174"/>
                <a:gd name="T24" fmla="*/ 45 w 208"/>
                <a:gd name="T25" fmla="*/ 90 h 174"/>
                <a:gd name="T26" fmla="*/ 55 w 208"/>
                <a:gd name="T27" fmla="*/ 93 h 174"/>
                <a:gd name="T28" fmla="*/ 82 w 208"/>
                <a:gd name="T29" fmla="*/ 104 h 174"/>
                <a:gd name="T30" fmla="*/ 94 w 208"/>
                <a:gd name="T31" fmla="*/ 131 h 174"/>
                <a:gd name="T32" fmla="*/ 204 w 208"/>
                <a:gd name="T33" fmla="*/ 131 h 174"/>
                <a:gd name="T34" fmla="*/ 192 w 208"/>
                <a:gd name="T35" fmla="*/ 161 h 174"/>
                <a:gd name="T36" fmla="*/ 158 w 208"/>
                <a:gd name="T37" fmla="*/ 174 h 174"/>
                <a:gd name="T38" fmla="*/ 123 w 208"/>
                <a:gd name="T39" fmla="*/ 158 h 174"/>
                <a:gd name="T40" fmla="*/ 110 w 208"/>
                <a:gd name="T41" fmla="*/ 118 h 174"/>
                <a:gd name="T42" fmla="*/ 117 w 208"/>
                <a:gd name="T43" fmla="*/ 79 h 174"/>
                <a:gd name="T44" fmla="*/ 135 w 208"/>
                <a:gd name="T45" fmla="*/ 45 h 174"/>
                <a:gd name="T46" fmla="*/ 162 w 208"/>
                <a:gd name="T47" fmla="*/ 18 h 174"/>
                <a:gd name="T48" fmla="*/ 196 w 208"/>
                <a:gd name="T49" fmla="*/ 0 h 174"/>
                <a:gd name="T50" fmla="*/ 208 w 208"/>
                <a:gd name="T51" fmla="*/ 25 h 174"/>
                <a:gd name="T52" fmla="*/ 175 w 208"/>
                <a:gd name="T53" fmla="*/ 46 h 174"/>
                <a:gd name="T54" fmla="*/ 156 w 208"/>
                <a:gd name="T55" fmla="*/ 78 h 174"/>
                <a:gd name="T56" fmla="*/ 155 w 208"/>
                <a:gd name="T57" fmla="*/ 90 h 174"/>
                <a:gd name="T58" fmla="*/ 165 w 208"/>
                <a:gd name="T59" fmla="*/ 93 h 174"/>
                <a:gd name="T60" fmla="*/ 193 w 208"/>
                <a:gd name="T61" fmla="*/ 104 h 174"/>
                <a:gd name="T62" fmla="*/ 204 w 208"/>
                <a:gd name="T63" fmla="*/ 13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8" h="174">
                  <a:moveTo>
                    <a:pt x="94" y="131"/>
                  </a:moveTo>
                  <a:cubicBezTo>
                    <a:pt x="94" y="143"/>
                    <a:pt x="90" y="153"/>
                    <a:pt x="82" y="161"/>
                  </a:cubicBezTo>
                  <a:cubicBezTo>
                    <a:pt x="74" y="170"/>
                    <a:pt x="62" y="174"/>
                    <a:pt x="48" y="174"/>
                  </a:cubicBezTo>
                  <a:cubicBezTo>
                    <a:pt x="33" y="174"/>
                    <a:pt x="22" y="169"/>
                    <a:pt x="13" y="158"/>
                  </a:cubicBezTo>
                  <a:cubicBezTo>
                    <a:pt x="4" y="147"/>
                    <a:pt x="0" y="133"/>
                    <a:pt x="0" y="118"/>
                  </a:cubicBezTo>
                  <a:cubicBezTo>
                    <a:pt x="0" y="104"/>
                    <a:pt x="2" y="91"/>
                    <a:pt x="6" y="79"/>
                  </a:cubicBezTo>
                  <a:cubicBezTo>
                    <a:pt x="11" y="66"/>
                    <a:pt x="17" y="55"/>
                    <a:pt x="25" y="45"/>
                  </a:cubicBezTo>
                  <a:cubicBezTo>
                    <a:pt x="32" y="35"/>
                    <a:pt x="41" y="26"/>
                    <a:pt x="52" y="18"/>
                  </a:cubicBezTo>
                  <a:cubicBezTo>
                    <a:pt x="62" y="10"/>
                    <a:pt x="73" y="4"/>
                    <a:pt x="85" y="0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84" y="30"/>
                    <a:pt x="73" y="37"/>
                    <a:pt x="64" y="46"/>
                  </a:cubicBezTo>
                  <a:cubicBezTo>
                    <a:pt x="55" y="56"/>
                    <a:pt x="49" y="66"/>
                    <a:pt x="46" y="78"/>
                  </a:cubicBezTo>
                  <a:cubicBezTo>
                    <a:pt x="45" y="84"/>
                    <a:pt x="44" y="88"/>
                    <a:pt x="45" y="90"/>
                  </a:cubicBezTo>
                  <a:cubicBezTo>
                    <a:pt x="47" y="92"/>
                    <a:pt x="50" y="93"/>
                    <a:pt x="55" y="93"/>
                  </a:cubicBezTo>
                  <a:cubicBezTo>
                    <a:pt x="65" y="93"/>
                    <a:pt x="74" y="96"/>
                    <a:pt x="82" y="104"/>
                  </a:cubicBezTo>
                  <a:cubicBezTo>
                    <a:pt x="90" y="111"/>
                    <a:pt x="94" y="120"/>
                    <a:pt x="94" y="131"/>
                  </a:cubicBezTo>
                  <a:close/>
                  <a:moveTo>
                    <a:pt x="204" y="131"/>
                  </a:moveTo>
                  <a:cubicBezTo>
                    <a:pt x="204" y="143"/>
                    <a:pt x="200" y="153"/>
                    <a:pt x="192" y="161"/>
                  </a:cubicBezTo>
                  <a:cubicBezTo>
                    <a:pt x="183" y="170"/>
                    <a:pt x="172" y="174"/>
                    <a:pt x="158" y="174"/>
                  </a:cubicBezTo>
                  <a:cubicBezTo>
                    <a:pt x="143" y="174"/>
                    <a:pt x="132" y="169"/>
                    <a:pt x="123" y="158"/>
                  </a:cubicBezTo>
                  <a:cubicBezTo>
                    <a:pt x="114" y="147"/>
                    <a:pt x="110" y="133"/>
                    <a:pt x="110" y="118"/>
                  </a:cubicBezTo>
                  <a:cubicBezTo>
                    <a:pt x="110" y="104"/>
                    <a:pt x="112" y="91"/>
                    <a:pt x="117" y="79"/>
                  </a:cubicBezTo>
                  <a:cubicBezTo>
                    <a:pt x="121" y="66"/>
                    <a:pt x="128" y="55"/>
                    <a:pt x="135" y="45"/>
                  </a:cubicBezTo>
                  <a:cubicBezTo>
                    <a:pt x="143" y="35"/>
                    <a:pt x="152" y="26"/>
                    <a:pt x="162" y="18"/>
                  </a:cubicBezTo>
                  <a:cubicBezTo>
                    <a:pt x="173" y="10"/>
                    <a:pt x="184" y="4"/>
                    <a:pt x="196" y="0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195" y="30"/>
                    <a:pt x="184" y="37"/>
                    <a:pt x="175" y="46"/>
                  </a:cubicBezTo>
                  <a:cubicBezTo>
                    <a:pt x="165" y="56"/>
                    <a:pt x="159" y="66"/>
                    <a:pt x="156" y="78"/>
                  </a:cubicBezTo>
                  <a:cubicBezTo>
                    <a:pt x="154" y="84"/>
                    <a:pt x="154" y="88"/>
                    <a:pt x="155" y="90"/>
                  </a:cubicBezTo>
                  <a:cubicBezTo>
                    <a:pt x="156" y="92"/>
                    <a:pt x="160" y="93"/>
                    <a:pt x="165" y="93"/>
                  </a:cubicBezTo>
                  <a:cubicBezTo>
                    <a:pt x="175" y="93"/>
                    <a:pt x="185" y="96"/>
                    <a:pt x="193" y="104"/>
                  </a:cubicBezTo>
                  <a:cubicBezTo>
                    <a:pt x="200" y="111"/>
                    <a:pt x="204" y="120"/>
                    <a:pt x="20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FC77A8A-9513-4148-B0B8-B90EEC0CB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369" y="1855423"/>
              <a:ext cx="127709" cy="107256"/>
            </a:xfrm>
            <a:custGeom>
              <a:avLst/>
              <a:gdLst>
                <a:gd name="T0" fmla="*/ 94 w 208"/>
                <a:gd name="T1" fmla="*/ 131 h 174"/>
                <a:gd name="T2" fmla="*/ 82 w 208"/>
                <a:gd name="T3" fmla="*/ 161 h 174"/>
                <a:gd name="T4" fmla="*/ 48 w 208"/>
                <a:gd name="T5" fmla="*/ 174 h 174"/>
                <a:gd name="T6" fmla="*/ 13 w 208"/>
                <a:gd name="T7" fmla="*/ 158 h 174"/>
                <a:gd name="T8" fmla="*/ 0 w 208"/>
                <a:gd name="T9" fmla="*/ 118 h 174"/>
                <a:gd name="T10" fmla="*/ 6 w 208"/>
                <a:gd name="T11" fmla="*/ 79 h 174"/>
                <a:gd name="T12" fmla="*/ 25 w 208"/>
                <a:gd name="T13" fmla="*/ 45 h 174"/>
                <a:gd name="T14" fmla="*/ 52 w 208"/>
                <a:gd name="T15" fmla="*/ 18 h 174"/>
                <a:gd name="T16" fmla="*/ 85 w 208"/>
                <a:gd name="T17" fmla="*/ 0 h 174"/>
                <a:gd name="T18" fmla="*/ 97 w 208"/>
                <a:gd name="T19" fmla="*/ 25 h 174"/>
                <a:gd name="T20" fmla="*/ 64 w 208"/>
                <a:gd name="T21" fmla="*/ 46 h 174"/>
                <a:gd name="T22" fmla="*/ 46 w 208"/>
                <a:gd name="T23" fmla="*/ 78 h 174"/>
                <a:gd name="T24" fmla="*/ 45 w 208"/>
                <a:gd name="T25" fmla="*/ 90 h 174"/>
                <a:gd name="T26" fmla="*/ 55 w 208"/>
                <a:gd name="T27" fmla="*/ 93 h 174"/>
                <a:gd name="T28" fmla="*/ 82 w 208"/>
                <a:gd name="T29" fmla="*/ 104 h 174"/>
                <a:gd name="T30" fmla="*/ 94 w 208"/>
                <a:gd name="T31" fmla="*/ 131 h 174"/>
                <a:gd name="T32" fmla="*/ 204 w 208"/>
                <a:gd name="T33" fmla="*/ 131 h 174"/>
                <a:gd name="T34" fmla="*/ 192 w 208"/>
                <a:gd name="T35" fmla="*/ 161 h 174"/>
                <a:gd name="T36" fmla="*/ 158 w 208"/>
                <a:gd name="T37" fmla="*/ 174 h 174"/>
                <a:gd name="T38" fmla="*/ 123 w 208"/>
                <a:gd name="T39" fmla="*/ 158 h 174"/>
                <a:gd name="T40" fmla="*/ 110 w 208"/>
                <a:gd name="T41" fmla="*/ 118 h 174"/>
                <a:gd name="T42" fmla="*/ 117 w 208"/>
                <a:gd name="T43" fmla="*/ 79 h 174"/>
                <a:gd name="T44" fmla="*/ 135 w 208"/>
                <a:gd name="T45" fmla="*/ 45 h 174"/>
                <a:gd name="T46" fmla="*/ 162 w 208"/>
                <a:gd name="T47" fmla="*/ 18 h 174"/>
                <a:gd name="T48" fmla="*/ 196 w 208"/>
                <a:gd name="T49" fmla="*/ 0 h 174"/>
                <a:gd name="T50" fmla="*/ 208 w 208"/>
                <a:gd name="T51" fmla="*/ 25 h 174"/>
                <a:gd name="T52" fmla="*/ 175 w 208"/>
                <a:gd name="T53" fmla="*/ 46 h 174"/>
                <a:gd name="T54" fmla="*/ 156 w 208"/>
                <a:gd name="T55" fmla="*/ 78 h 174"/>
                <a:gd name="T56" fmla="*/ 155 w 208"/>
                <a:gd name="T57" fmla="*/ 90 h 174"/>
                <a:gd name="T58" fmla="*/ 165 w 208"/>
                <a:gd name="T59" fmla="*/ 93 h 174"/>
                <a:gd name="T60" fmla="*/ 193 w 208"/>
                <a:gd name="T61" fmla="*/ 104 h 174"/>
                <a:gd name="T62" fmla="*/ 204 w 208"/>
                <a:gd name="T63" fmla="*/ 13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8" h="174">
                  <a:moveTo>
                    <a:pt x="94" y="131"/>
                  </a:moveTo>
                  <a:cubicBezTo>
                    <a:pt x="94" y="143"/>
                    <a:pt x="90" y="153"/>
                    <a:pt x="82" y="161"/>
                  </a:cubicBezTo>
                  <a:cubicBezTo>
                    <a:pt x="74" y="170"/>
                    <a:pt x="62" y="174"/>
                    <a:pt x="48" y="174"/>
                  </a:cubicBezTo>
                  <a:cubicBezTo>
                    <a:pt x="33" y="174"/>
                    <a:pt x="22" y="169"/>
                    <a:pt x="13" y="158"/>
                  </a:cubicBezTo>
                  <a:cubicBezTo>
                    <a:pt x="4" y="147"/>
                    <a:pt x="0" y="133"/>
                    <a:pt x="0" y="118"/>
                  </a:cubicBezTo>
                  <a:cubicBezTo>
                    <a:pt x="0" y="104"/>
                    <a:pt x="2" y="91"/>
                    <a:pt x="6" y="79"/>
                  </a:cubicBezTo>
                  <a:cubicBezTo>
                    <a:pt x="11" y="66"/>
                    <a:pt x="17" y="55"/>
                    <a:pt x="25" y="45"/>
                  </a:cubicBezTo>
                  <a:cubicBezTo>
                    <a:pt x="32" y="35"/>
                    <a:pt x="41" y="26"/>
                    <a:pt x="52" y="18"/>
                  </a:cubicBezTo>
                  <a:cubicBezTo>
                    <a:pt x="62" y="10"/>
                    <a:pt x="73" y="4"/>
                    <a:pt x="85" y="0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84" y="30"/>
                    <a:pt x="73" y="37"/>
                    <a:pt x="64" y="46"/>
                  </a:cubicBezTo>
                  <a:cubicBezTo>
                    <a:pt x="55" y="56"/>
                    <a:pt x="49" y="66"/>
                    <a:pt x="46" y="78"/>
                  </a:cubicBezTo>
                  <a:cubicBezTo>
                    <a:pt x="45" y="84"/>
                    <a:pt x="44" y="88"/>
                    <a:pt x="45" y="90"/>
                  </a:cubicBezTo>
                  <a:cubicBezTo>
                    <a:pt x="47" y="92"/>
                    <a:pt x="50" y="93"/>
                    <a:pt x="55" y="93"/>
                  </a:cubicBezTo>
                  <a:cubicBezTo>
                    <a:pt x="65" y="93"/>
                    <a:pt x="74" y="96"/>
                    <a:pt x="82" y="104"/>
                  </a:cubicBezTo>
                  <a:cubicBezTo>
                    <a:pt x="90" y="111"/>
                    <a:pt x="94" y="120"/>
                    <a:pt x="94" y="131"/>
                  </a:cubicBezTo>
                  <a:close/>
                  <a:moveTo>
                    <a:pt x="204" y="131"/>
                  </a:moveTo>
                  <a:cubicBezTo>
                    <a:pt x="204" y="143"/>
                    <a:pt x="200" y="153"/>
                    <a:pt x="192" y="161"/>
                  </a:cubicBezTo>
                  <a:cubicBezTo>
                    <a:pt x="183" y="170"/>
                    <a:pt x="172" y="174"/>
                    <a:pt x="158" y="174"/>
                  </a:cubicBezTo>
                  <a:cubicBezTo>
                    <a:pt x="143" y="174"/>
                    <a:pt x="132" y="169"/>
                    <a:pt x="123" y="158"/>
                  </a:cubicBezTo>
                  <a:cubicBezTo>
                    <a:pt x="114" y="147"/>
                    <a:pt x="110" y="133"/>
                    <a:pt x="110" y="118"/>
                  </a:cubicBezTo>
                  <a:cubicBezTo>
                    <a:pt x="110" y="104"/>
                    <a:pt x="112" y="91"/>
                    <a:pt x="117" y="79"/>
                  </a:cubicBezTo>
                  <a:cubicBezTo>
                    <a:pt x="121" y="66"/>
                    <a:pt x="128" y="55"/>
                    <a:pt x="135" y="45"/>
                  </a:cubicBezTo>
                  <a:cubicBezTo>
                    <a:pt x="143" y="35"/>
                    <a:pt x="152" y="26"/>
                    <a:pt x="162" y="18"/>
                  </a:cubicBezTo>
                  <a:cubicBezTo>
                    <a:pt x="173" y="10"/>
                    <a:pt x="184" y="4"/>
                    <a:pt x="196" y="0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195" y="30"/>
                    <a:pt x="184" y="37"/>
                    <a:pt x="175" y="46"/>
                  </a:cubicBezTo>
                  <a:cubicBezTo>
                    <a:pt x="165" y="56"/>
                    <a:pt x="159" y="66"/>
                    <a:pt x="156" y="78"/>
                  </a:cubicBezTo>
                  <a:cubicBezTo>
                    <a:pt x="154" y="84"/>
                    <a:pt x="154" y="88"/>
                    <a:pt x="155" y="90"/>
                  </a:cubicBezTo>
                  <a:cubicBezTo>
                    <a:pt x="156" y="92"/>
                    <a:pt x="160" y="93"/>
                    <a:pt x="165" y="93"/>
                  </a:cubicBezTo>
                  <a:cubicBezTo>
                    <a:pt x="175" y="93"/>
                    <a:pt x="185" y="96"/>
                    <a:pt x="193" y="104"/>
                  </a:cubicBezTo>
                  <a:cubicBezTo>
                    <a:pt x="200" y="111"/>
                    <a:pt x="204" y="120"/>
                    <a:pt x="20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CF6C05B-BCFC-429F-9C08-469B8412F058}"/>
              </a:ext>
            </a:extLst>
          </p:cNvPr>
          <p:cNvSpPr txBox="1"/>
          <p:nvPr/>
        </p:nvSpPr>
        <p:spPr>
          <a:xfrm>
            <a:off x="5377245" y="9536865"/>
            <a:ext cx="693638" cy="31239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lvl="1">
              <a:lnSpc>
                <a:spcPct val="130000"/>
              </a:lnSpc>
            </a:pP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대표이사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id="{552F47BD-D3FB-45EA-900E-9BF673C1BC33}"/>
              </a:ext>
            </a:extLst>
          </p:cNvPr>
          <p:cNvSpPr>
            <a:spLocks/>
          </p:cNvSpPr>
          <p:nvPr/>
        </p:nvSpPr>
        <p:spPr bwMode="auto">
          <a:xfrm>
            <a:off x="2247901" y="1774826"/>
            <a:ext cx="3073400" cy="7140575"/>
          </a:xfrm>
          <a:custGeom>
            <a:avLst/>
            <a:gdLst>
              <a:gd name="T0" fmla="*/ 0 w 1936"/>
              <a:gd name="T1" fmla="*/ 0 h 4498"/>
              <a:gd name="T2" fmla="*/ 1936 w 1936"/>
              <a:gd name="T3" fmla="*/ 4498 h 4498"/>
              <a:gd name="T4" fmla="*/ 0 w 1936"/>
              <a:gd name="T5" fmla="*/ 4498 h 4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36" h="4498">
                <a:moveTo>
                  <a:pt x="0" y="0"/>
                </a:moveTo>
                <a:lnTo>
                  <a:pt x="1936" y="4498"/>
                </a:lnTo>
                <a:lnTo>
                  <a:pt x="0" y="449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980878" y="9174563"/>
            <a:ext cx="1257075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090" marR="0" indent="-212090" algn="just" fontAlgn="base" latinLnBrk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dirty="0">
                <a:solidFill>
                  <a:srgbClr val="000000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김양진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064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en-US" altLang="ko-KR" dirty="0"/>
              <a:t>KRS-C </a:t>
            </a:r>
            <a:r>
              <a:rPr lang="ko-KR" altLang="en-US" dirty="0"/>
              <a:t>강 교량의 녹 또는 페인트 제거방법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10-2166122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E112D3F-0C00-4A78-A71A-8E1ABA9CF735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1379747"/>
            <a:ext cx="2587355" cy="533935"/>
            <a:chOff x="816" y="2304"/>
            <a:chExt cx="1440" cy="4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F709B4C-0E67-4B40-BC37-290D9BC40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D86361B-FC8F-4DFF-B03A-6EE130B8C6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KRS-C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공법 개요</a:t>
              </a:r>
            </a:p>
          </p:txBody>
        </p:sp>
      </p:grpSp>
      <p:sp>
        <p:nvSpPr>
          <p:cNvPr id="16" name="텍스트 개체 틀 4">
            <a:extLst>
              <a:ext uri="{FF2B5EF4-FFF2-40B4-BE49-F238E27FC236}">
                <a16:creationId xmlns:a16="http://schemas.microsoft.com/office/drawing/2014/main" id="{E4F686AA-57A3-4409-BD6B-83161023F3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145" y="2221171"/>
            <a:ext cx="6537055" cy="1355051"/>
          </a:xfrm>
        </p:spPr>
        <p:txBody>
          <a:bodyPr/>
          <a:lstStyle/>
          <a:p>
            <a:pPr algn="just" fontAlgn="base"/>
            <a:r>
              <a:rPr lang="ko-KR" altLang="en-US" sz="12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1400" dirty="0"/>
              <a:t>본 공법은 철구조물에 형성된 녹이나</a:t>
            </a:r>
            <a:r>
              <a:rPr lang="en-US" altLang="ko-KR" sz="1400" dirty="0"/>
              <a:t>, </a:t>
            </a:r>
            <a:r>
              <a:rPr lang="ko-KR" altLang="en-US" sz="1400" dirty="0"/>
              <a:t>기 도장된 페인트를 제거하기 위한 제거방법으로서</a:t>
            </a:r>
            <a:r>
              <a:rPr lang="en-US" altLang="ko-KR" sz="1400" dirty="0"/>
              <a:t>, </a:t>
            </a:r>
            <a:r>
              <a:rPr lang="ko-KR" altLang="en-US" sz="1400" dirty="0"/>
              <a:t>선별된 영역에 도장 박리제를 도장한 뒤</a:t>
            </a:r>
            <a:r>
              <a:rPr lang="en-US" altLang="ko-KR" sz="1400" dirty="0"/>
              <a:t>, </a:t>
            </a:r>
            <a:r>
              <a:rPr lang="ko-KR" altLang="en-US" sz="1400" dirty="0"/>
              <a:t>이물질을 제거하고 레이저를 활용하여 최종적으로 교량의 철구조물에 형성된 녹이나</a:t>
            </a:r>
            <a:r>
              <a:rPr lang="en-US" altLang="ko-KR" sz="1400" dirty="0"/>
              <a:t>, </a:t>
            </a:r>
            <a:r>
              <a:rPr lang="ko-KR" altLang="en-US" sz="1400" dirty="0"/>
              <a:t>기 도장된 페인트를 제거하는</a:t>
            </a:r>
            <a:r>
              <a:rPr lang="en-US" altLang="ko-KR" sz="1400" dirty="0"/>
              <a:t>, </a:t>
            </a:r>
            <a:r>
              <a:rPr lang="ko-KR" altLang="en-US" sz="1400" dirty="0"/>
              <a:t>강 교량의 녹 또는 페인트 제거방법이다</a:t>
            </a:r>
            <a:r>
              <a:rPr lang="en-US" altLang="ko-KR" sz="1400" dirty="0"/>
              <a:t>.</a:t>
            </a:r>
            <a:endParaRPr lang="ko-KR" altLang="en-US" sz="1400" dirty="0"/>
          </a:p>
          <a:p>
            <a:pPr algn="just"/>
            <a:endParaRPr lang="ko-KR" altLang="en-US" sz="800" dirty="0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4E87D259-884B-433C-AB14-BE4F72D8D22A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3957381"/>
            <a:ext cx="2587355" cy="533935"/>
            <a:chOff x="816" y="2304"/>
            <a:chExt cx="1440" cy="448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2CD03F0-B4A1-4E9B-82B0-68B79D600871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F13C8190-2739-44BB-8EA5-87A4D66352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공법의 특성</a:t>
              </a:r>
            </a:p>
          </p:txBody>
        </p:sp>
      </p:grpSp>
      <p:sp>
        <p:nvSpPr>
          <p:cNvPr id="23" name="텍스트 개체 틀 4">
            <a:extLst>
              <a:ext uri="{FF2B5EF4-FFF2-40B4-BE49-F238E27FC236}">
                <a16:creationId xmlns:a16="http://schemas.microsoft.com/office/drawing/2014/main" id="{03F7F09B-6AEE-4F37-AAAC-23AE733BDFF5}"/>
              </a:ext>
            </a:extLst>
          </p:cNvPr>
          <p:cNvSpPr txBox="1">
            <a:spLocks/>
          </p:cNvSpPr>
          <p:nvPr/>
        </p:nvSpPr>
        <p:spPr>
          <a:xfrm>
            <a:off x="524145" y="4798805"/>
            <a:ext cx="6537055" cy="1596527"/>
          </a:xfrm>
          <a:prstGeom prst="rect">
            <a:avLst/>
          </a:prstGeom>
        </p:spPr>
        <p:txBody>
          <a:bodyPr vert="horz" wrap="square" lIns="91440" tIns="45720" rIns="91440" bIns="45720">
            <a:spAutoFit/>
          </a:bodyPr>
          <a:lstStyle>
            <a:lvl1pPr marL="0" indent="0" algn="ctr" defTabSz="755934" rtl="0" eaLnBrk="1" latinLnBrk="1" hangingPunct="1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66951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ko-KR" altLang="en-US" sz="1400" dirty="0"/>
              <a:t>■ 오염물질만의 선택적 제거 가능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정밀한 </a:t>
            </a:r>
            <a:r>
              <a:rPr lang="ko-KR" altLang="en-US" sz="1400" dirty="0" err="1"/>
              <a:t>오염층</a:t>
            </a:r>
            <a:r>
              <a:rPr lang="ko-KR" altLang="en-US" sz="1400" dirty="0"/>
              <a:t> 제거 가능 </a:t>
            </a:r>
            <a:r>
              <a:rPr lang="en-US" altLang="ko-KR" sz="1400" dirty="0"/>
              <a:t>/ </a:t>
            </a:r>
            <a:r>
              <a:rPr lang="ko-KR" altLang="en-US" sz="1400" dirty="0"/>
              <a:t>안전하고 환경 오염 없음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비 접촉식 클리닝으로 제품 표면 손상 없음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유지 보수 비용 절감 효과 탁월</a:t>
            </a:r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0DCFE57C-CD3B-414C-BF47-E6D96FD1D3B1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7044034"/>
            <a:ext cx="2587355" cy="533935"/>
            <a:chOff x="816" y="2304"/>
            <a:chExt cx="1440" cy="448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720C5EA-2419-43CD-B776-B34DE7BA0EFC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85432C31-2D2B-44AD-A8C7-E7B77B7C37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공법의 장점</a:t>
              </a:r>
            </a:p>
          </p:txBody>
        </p:sp>
      </p:grpSp>
      <p:sp>
        <p:nvSpPr>
          <p:cNvPr id="17" name="텍스트 개체 틀 4">
            <a:extLst>
              <a:ext uri="{FF2B5EF4-FFF2-40B4-BE49-F238E27FC236}">
                <a16:creationId xmlns:a16="http://schemas.microsoft.com/office/drawing/2014/main" id="{C3206A0B-1CF6-4569-8B44-D19082EA3CBB}"/>
              </a:ext>
            </a:extLst>
          </p:cNvPr>
          <p:cNvSpPr txBox="1">
            <a:spLocks/>
          </p:cNvSpPr>
          <p:nvPr/>
        </p:nvSpPr>
        <p:spPr>
          <a:xfrm>
            <a:off x="524144" y="7882157"/>
            <a:ext cx="6537055" cy="1596527"/>
          </a:xfrm>
          <a:prstGeom prst="rect">
            <a:avLst/>
          </a:prstGeom>
        </p:spPr>
        <p:txBody>
          <a:bodyPr vert="horz" wrap="square" lIns="91440" tIns="45720" rIns="91440" bIns="45720">
            <a:spAutoFit/>
          </a:bodyPr>
          <a:lstStyle>
            <a:lvl1pPr marL="0" indent="0" algn="ctr" defTabSz="755934" rtl="0" eaLnBrk="1" latinLnBrk="1" hangingPunct="1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66951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ctr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ko-KR" altLang="en-US" sz="1400" dirty="0"/>
              <a:t>■ 친환경 세정 방식으로 </a:t>
            </a:r>
            <a:r>
              <a:rPr lang="en-US" altLang="ko-KR" sz="1400" dirty="0"/>
              <a:t>2</a:t>
            </a:r>
            <a:r>
              <a:rPr lang="ko-KR" altLang="en-US" sz="1400" dirty="0"/>
              <a:t>차 오염물질 없음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빠른 세척 및 코팅 제거의 품질 및 속도 우수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낮은 운용 비용 </a:t>
            </a:r>
            <a:r>
              <a:rPr lang="en-US" altLang="ko-KR" sz="1400" dirty="0"/>
              <a:t>/ </a:t>
            </a:r>
            <a:r>
              <a:rPr lang="ko-KR" altLang="en-US" sz="1400" dirty="0"/>
              <a:t>운영위한 소모품 필요 없음</a:t>
            </a:r>
            <a:endParaRPr lang="en-US" altLang="ko-KR" sz="1400" dirty="0"/>
          </a:p>
          <a:p>
            <a:pPr algn="just" fontAlgn="base">
              <a:lnSpc>
                <a:spcPct val="200000"/>
              </a:lnSpc>
            </a:pPr>
            <a:r>
              <a:rPr lang="ko-KR" altLang="en-US" sz="1400" dirty="0"/>
              <a:t>■ </a:t>
            </a:r>
            <a:r>
              <a:rPr lang="ko-KR" altLang="en-US" sz="1400" dirty="0" err="1"/>
              <a:t>모재에</a:t>
            </a:r>
            <a:r>
              <a:rPr lang="ko-KR" altLang="en-US" sz="1400" dirty="0"/>
              <a:t> 기계적 및 화학적 재질의 변화를 주지 않음</a:t>
            </a:r>
          </a:p>
        </p:txBody>
      </p:sp>
    </p:spTree>
    <p:extLst>
      <p:ext uri="{BB962C8B-B14F-4D97-AF65-F5344CB8AC3E}">
        <p14:creationId xmlns:p14="http://schemas.microsoft.com/office/powerpoint/2010/main" val="407482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텍스트 개체 틀 4">
            <a:extLst>
              <a:ext uri="{FF2B5EF4-FFF2-40B4-BE49-F238E27FC236}">
                <a16:creationId xmlns:a16="http://schemas.microsoft.com/office/drawing/2014/main" id="{9BA6C9E9-9491-42AB-8834-6A1F68684763}"/>
              </a:ext>
            </a:extLst>
          </p:cNvPr>
          <p:cNvSpPr txBox="1">
            <a:spLocks/>
          </p:cNvSpPr>
          <p:nvPr/>
        </p:nvSpPr>
        <p:spPr>
          <a:xfrm>
            <a:off x="524145" y="6308877"/>
            <a:ext cx="6273393" cy="38366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anchor="ctr">
            <a:normAutofit/>
            <a:scene3d>
              <a:camera prst="isometricOffAxis2Top"/>
              <a:lightRig rig="threePt" dir="t"/>
            </a:scene3d>
          </a:bodyPr>
          <a:lstStyle>
            <a:lvl1pPr marL="188984" indent="-188984" algn="ctr" defTabSz="755934" rtl="0" eaLnBrk="1" latinLnBrk="1" hangingPunct="1">
              <a:lnSpc>
                <a:spcPct val="90000"/>
              </a:lnSpc>
              <a:spcBef>
                <a:spcPts val="827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b="1" dirty="0">
              <a:ln w="22225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4" name="텍스트 개체 틀 4">
            <a:extLst>
              <a:ext uri="{FF2B5EF4-FFF2-40B4-BE49-F238E27FC236}">
                <a16:creationId xmlns:a16="http://schemas.microsoft.com/office/drawing/2014/main" id="{12FA9113-9DB3-4BCE-AEBD-0306A2743B12}"/>
              </a:ext>
            </a:extLst>
          </p:cNvPr>
          <p:cNvSpPr txBox="1">
            <a:spLocks/>
          </p:cNvSpPr>
          <p:nvPr/>
        </p:nvSpPr>
        <p:spPr>
          <a:xfrm>
            <a:off x="517238" y="2130222"/>
            <a:ext cx="6273393" cy="3836622"/>
          </a:xfrm>
          <a:prstGeom prst="rect">
            <a:avLst/>
          </a:prstGeom>
          <a:solidFill>
            <a:srgbClr val="DEF9FF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anchor="ctr">
            <a:normAutofit/>
            <a:scene3d>
              <a:camera prst="isometricOffAxis2Top"/>
              <a:lightRig rig="threePt" dir="t"/>
            </a:scene3d>
          </a:bodyPr>
          <a:lstStyle>
            <a:lvl1pPr marL="188984" indent="-188984" algn="ctr" defTabSz="755934" rtl="0" eaLnBrk="1" latinLnBrk="1" hangingPunct="1">
              <a:lnSpc>
                <a:spcPct val="90000"/>
              </a:lnSpc>
              <a:spcBef>
                <a:spcPts val="827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b="1" dirty="0">
              <a:ln w="22225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en-US" altLang="ko-KR" dirty="0"/>
              <a:t>KRS-C </a:t>
            </a:r>
            <a:r>
              <a:rPr lang="ko-KR" altLang="en-US" dirty="0"/>
              <a:t>강 교량의 녹 또는 페인트 제거방법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10-2166122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E112D3F-0C00-4A78-A71A-8E1ABA9CF735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1379747"/>
            <a:ext cx="3722391" cy="533935"/>
            <a:chOff x="816" y="2304"/>
            <a:chExt cx="1440" cy="4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F709B4C-0E67-4B40-BC37-290D9BC40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D86361B-FC8F-4DFF-B03A-6EE130B8C6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레이저 세정 기술의 필요성 및 기대 효과</a:t>
              </a:r>
            </a:p>
          </p:txBody>
        </p:sp>
      </p:grp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1A2407C4-B4CF-4985-9A64-0E8F2E44B94D}"/>
              </a:ext>
            </a:extLst>
          </p:cNvPr>
          <p:cNvSpPr/>
          <p:nvPr/>
        </p:nvSpPr>
        <p:spPr>
          <a:xfrm>
            <a:off x="567842" y="2250851"/>
            <a:ext cx="6146442" cy="415367"/>
          </a:xfrm>
          <a:prstGeom prst="roundRect">
            <a:avLst/>
          </a:prstGeom>
          <a:solidFill>
            <a:srgbClr val="3AC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/>
              <a:t>습식 세정 </a:t>
            </a:r>
            <a:r>
              <a:rPr lang="en-US" altLang="ko-KR" dirty="0"/>
              <a:t>= </a:t>
            </a:r>
            <a:r>
              <a:rPr lang="ko-KR" altLang="en-US" dirty="0"/>
              <a:t>휘발성유기화학물 </a:t>
            </a:r>
            <a:r>
              <a:rPr lang="en-US" altLang="ko-KR" dirty="0"/>
              <a:t>+ </a:t>
            </a:r>
            <a:r>
              <a:rPr lang="ko-KR" altLang="en-US" dirty="0"/>
              <a:t>물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C23C7F9C-1846-46E9-9FD1-16760630D267}"/>
              </a:ext>
            </a:extLst>
          </p:cNvPr>
          <p:cNvSpPr/>
          <p:nvPr/>
        </p:nvSpPr>
        <p:spPr>
          <a:xfrm>
            <a:off x="567842" y="2759068"/>
            <a:ext cx="1755528" cy="3819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법적 규제 강화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8B864722-B8C2-4CEC-9BB5-706630574079}"/>
              </a:ext>
            </a:extLst>
          </p:cNvPr>
          <p:cNvSpPr/>
          <p:nvPr/>
        </p:nvSpPr>
        <p:spPr>
          <a:xfrm>
            <a:off x="2777642" y="2759068"/>
            <a:ext cx="1755528" cy="3819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작업자에게 유해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7A45EC70-62F3-484C-8246-7B87A5302FDD}"/>
              </a:ext>
            </a:extLst>
          </p:cNvPr>
          <p:cNvSpPr/>
          <p:nvPr/>
        </p:nvSpPr>
        <p:spPr>
          <a:xfrm>
            <a:off x="1758467" y="3180648"/>
            <a:ext cx="1757004" cy="3819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세정 공정 많음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4B774176-AD5C-4375-AC2C-11E87FB3DDC7}"/>
              </a:ext>
            </a:extLst>
          </p:cNvPr>
          <p:cNvSpPr/>
          <p:nvPr/>
        </p:nvSpPr>
        <p:spPr>
          <a:xfrm>
            <a:off x="3977792" y="3174298"/>
            <a:ext cx="1755528" cy="3819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관리변수 많음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4DE01C89-43DE-46B5-B265-64ACFF385BB6}"/>
              </a:ext>
            </a:extLst>
          </p:cNvPr>
          <p:cNvSpPr/>
          <p:nvPr/>
        </p:nvSpPr>
        <p:spPr>
          <a:xfrm>
            <a:off x="4969980" y="2759068"/>
            <a:ext cx="1757004" cy="3819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폐기물 발생</a:t>
            </a:r>
          </a:p>
        </p:txBody>
      </p:sp>
      <p:sp>
        <p:nvSpPr>
          <p:cNvPr id="44" name="화살표: 아래쪽 43">
            <a:extLst>
              <a:ext uri="{FF2B5EF4-FFF2-40B4-BE49-F238E27FC236}">
                <a16:creationId xmlns:a16="http://schemas.microsoft.com/office/drawing/2014/main" id="{1E7A934C-B92A-4E9F-A20B-ADCFC84ECE15}"/>
              </a:ext>
            </a:extLst>
          </p:cNvPr>
          <p:cNvSpPr/>
          <p:nvPr/>
        </p:nvSpPr>
        <p:spPr>
          <a:xfrm>
            <a:off x="1580060" y="3609414"/>
            <a:ext cx="4149515" cy="60028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59B7D66A-04DF-4FD7-8B12-0B5AC4DBEC57}"/>
              </a:ext>
            </a:extLst>
          </p:cNvPr>
          <p:cNvSpPr/>
          <p:nvPr/>
        </p:nvSpPr>
        <p:spPr>
          <a:xfrm>
            <a:off x="555142" y="4289956"/>
            <a:ext cx="6146442" cy="4816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/>
              <a:t>레이저 세정 기술 적용</a:t>
            </a: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6A19CA3F-DDED-4C02-BD9D-ED80919F7F6A}"/>
              </a:ext>
            </a:extLst>
          </p:cNvPr>
          <p:cNvSpPr/>
          <p:nvPr/>
        </p:nvSpPr>
        <p:spPr>
          <a:xfrm>
            <a:off x="555142" y="4833246"/>
            <a:ext cx="1755528" cy="4358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친 환경 세정</a:t>
            </a: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8BDC164C-91F7-4708-8996-F27A940B1066}"/>
              </a:ext>
            </a:extLst>
          </p:cNvPr>
          <p:cNvSpPr/>
          <p:nvPr/>
        </p:nvSpPr>
        <p:spPr>
          <a:xfrm>
            <a:off x="2764942" y="4833246"/>
            <a:ext cx="1755528" cy="4358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작업자에게 무해</a:t>
            </a: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B2603483-B9EF-4900-9E9F-AC3A6890620C}"/>
              </a:ext>
            </a:extLst>
          </p:cNvPr>
          <p:cNvSpPr/>
          <p:nvPr/>
        </p:nvSpPr>
        <p:spPr>
          <a:xfrm>
            <a:off x="1745767" y="5332316"/>
            <a:ext cx="1757004" cy="4358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세정 공정 최소화</a:t>
            </a: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423CB30F-CFB7-4D98-BAE0-94497D3C5956}"/>
              </a:ext>
            </a:extLst>
          </p:cNvPr>
          <p:cNvSpPr/>
          <p:nvPr/>
        </p:nvSpPr>
        <p:spPr>
          <a:xfrm>
            <a:off x="3965092" y="5325966"/>
            <a:ext cx="1755528" cy="4358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관리변수 최소화</a:t>
            </a: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8AB61A9E-2348-4A80-9AA9-70199308FF45}"/>
              </a:ext>
            </a:extLst>
          </p:cNvPr>
          <p:cNvSpPr/>
          <p:nvPr/>
        </p:nvSpPr>
        <p:spPr>
          <a:xfrm>
            <a:off x="4957280" y="4833246"/>
            <a:ext cx="1757004" cy="4358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폐기물 최소화</a:t>
            </a: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392877B2-5CD8-42B2-BEF2-AE50E91EB738}"/>
              </a:ext>
            </a:extLst>
          </p:cNvPr>
          <p:cNvSpPr/>
          <p:nvPr/>
        </p:nvSpPr>
        <p:spPr>
          <a:xfrm>
            <a:off x="536845" y="6300347"/>
            <a:ext cx="6159143" cy="514853"/>
          </a:xfrm>
          <a:prstGeom prst="roundRect">
            <a:avLst/>
          </a:prstGeom>
          <a:gradFill>
            <a:gsLst>
              <a:gs pos="0">
                <a:schemeClr val="accent4">
                  <a:lumMod val="0"/>
                  <a:lumOff val="100000"/>
                  <a:alpha val="0"/>
                </a:schemeClr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</a:gradFill>
          <a:scene3d>
            <a:camera prst="obliqueBottomRigh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>
                <a:solidFill>
                  <a:srgbClr val="FF0000"/>
                </a:solidFill>
                <a:latin typeface="+mn-ea"/>
              </a:rPr>
              <a:t>레이저 세정의 기대 효과</a:t>
            </a:r>
          </a:p>
        </p:txBody>
      </p:sp>
      <p:sp>
        <p:nvSpPr>
          <p:cNvPr id="52" name="화살표: 아래쪽 51">
            <a:extLst>
              <a:ext uri="{FF2B5EF4-FFF2-40B4-BE49-F238E27FC236}">
                <a16:creationId xmlns:a16="http://schemas.microsoft.com/office/drawing/2014/main" id="{19488D92-5EC9-4C4D-A7EB-919BA1963EDB}"/>
              </a:ext>
            </a:extLst>
          </p:cNvPr>
          <p:cNvSpPr/>
          <p:nvPr/>
        </p:nvSpPr>
        <p:spPr>
          <a:xfrm>
            <a:off x="555142" y="6936919"/>
            <a:ext cx="6140846" cy="794131"/>
          </a:xfrm>
          <a:prstGeom prst="downArrow">
            <a:avLst>
              <a:gd name="adj1" fmla="val 50000"/>
              <a:gd name="adj2" fmla="val 51157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0"/>
                </a:schemeClr>
              </a:gs>
              <a:gs pos="97000">
                <a:schemeClr val="bg1">
                  <a:lumMod val="7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산화 제거 공정에 레이저 적용</a:t>
            </a:r>
          </a:p>
        </p:txBody>
      </p:sp>
      <p:graphicFrame>
        <p:nvGraphicFramePr>
          <p:cNvPr id="53" name="다이어그램 52">
            <a:extLst>
              <a:ext uri="{FF2B5EF4-FFF2-40B4-BE49-F238E27FC236}">
                <a16:creationId xmlns:a16="http://schemas.microsoft.com/office/drawing/2014/main" id="{27D56815-1605-43BF-8878-649F2898B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5099"/>
              </p:ext>
            </p:extLst>
          </p:nvPr>
        </p:nvGraphicFramePr>
        <p:xfrm>
          <a:off x="1341019" y="7798109"/>
          <a:ext cx="4861325" cy="2221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0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en-US" altLang="ko-KR" dirty="0"/>
              <a:t>KRS-C </a:t>
            </a:r>
            <a:r>
              <a:rPr lang="ko-KR" altLang="en-US" dirty="0"/>
              <a:t>강 교량의 녹 또는 페인트 제거방법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10-2166122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E112D3F-0C00-4A78-A71A-8E1ABA9CF735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1379747"/>
            <a:ext cx="2587355" cy="533935"/>
            <a:chOff x="816" y="2304"/>
            <a:chExt cx="1440" cy="4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F709B4C-0E67-4B40-BC37-290D9BC40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D86361B-FC8F-4DFF-B03A-6EE130B8C6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사업목표 및 전략</a:t>
              </a:r>
            </a:p>
          </p:txBody>
        </p:sp>
      </p:grpSp>
      <p:graphicFrame>
        <p:nvGraphicFramePr>
          <p:cNvPr id="20" name="차트 4">
            <a:extLst>
              <a:ext uri="{FF2B5EF4-FFF2-40B4-BE49-F238E27FC236}">
                <a16:creationId xmlns:a16="http://schemas.microsoft.com/office/drawing/2014/main" id="{FA5BA896-C2C4-41B3-9A67-986232B42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777792"/>
              </p:ext>
            </p:extLst>
          </p:nvPr>
        </p:nvGraphicFramePr>
        <p:xfrm>
          <a:off x="2238536" y="3411511"/>
          <a:ext cx="3451225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3462828" imgH="3432345" progId="Excel.Chart.8">
                  <p:embed/>
                </p:oleObj>
              </mc:Choice>
              <mc:Fallback>
                <p:oleObj name="Chart" r:id="rId2" imgW="3462828" imgH="3432345" progId="Excel.Chart.8">
                  <p:embed/>
                  <p:pic>
                    <p:nvPicPr>
                      <p:cNvPr id="16387" name="차트 4">
                        <a:extLst>
                          <a:ext uri="{FF2B5EF4-FFF2-40B4-BE49-F238E27FC236}">
                            <a16:creationId xmlns:a16="http://schemas.microsoft.com/office/drawing/2014/main" id="{1FBADDA3-FD38-43D1-A536-7FAAEFAB373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536" y="3411511"/>
                        <a:ext cx="3451225" cy="342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그룹 32">
            <a:extLst>
              <a:ext uri="{FF2B5EF4-FFF2-40B4-BE49-F238E27FC236}">
                <a16:creationId xmlns:a16="http://schemas.microsoft.com/office/drawing/2014/main" id="{5B011CB9-A51B-4E95-B366-1D0E2A6D4092}"/>
              </a:ext>
            </a:extLst>
          </p:cNvPr>
          <p:cNvGrpSpPr>
            <a:grpSpLocks/>
          </p:cNvGrpSpPr>
          <p:nvPr/>
        </p:nvGrpSpPr>
        <p:grpSpPr bwMode="auto">
          <a:xfrm>
            <a:off x="2043273" y="2928911"/>
            <a:ext cx="3871913" cy="3513138"/>
            <a:chOff x="3098463" y="1068275"/>
            <a:chExt cx="4528109" cy="4108226"/>
          </a:xfrm>
        </p:grpSpPr>
        <p:grpSp>
          <p:nvGrpSpPr>
            <p:cNvPr id="22" name="그룹 23">
              <a:extLst>
                <a:ext uri="{FF2B5EF4-FFF2-40B4-BE49-F238E27FC236}">
                  <a16:creationId xmlns:a16="http://schemas.microsoft.com/office/drawing/2014/main" id="{AA6CCFB7-CEE4-479D-AFAD-3E5A3586E2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0910" y="2297086"/>
              <a:ext cx="2658991" cy="2879415"/>
              <a:chOff x="4113442" y="2297086"/>
              <a:chExt cx="2658991" cy="287941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313EA09-1386-4CC7-A46E-0ECB156F1E08}"/>
                  </a:ext>
                </a:extLst>
              </p:cNvPr>
              <p:cNvSpPr txBox="1"/>
              <p:nvPr/>
            </p:nvSpPr>
            <p:spPr>
              <a:xfrm rot="18168160">
                <a:off x="3874447" y="2778938"/>
                <a:ext cx="861372" cy="384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ko-KR" sz="1539" b="1" dirty="0">
                    <a:solidFill>
                      <a:schemeClr val="bg1"/>
                    </a:solidFill>
                    <a:latin typeface="맑은 고딕" pitchFamily="50" charset="-127"/>
                    <a:cs typeface="굴림" pitchFamily="50" charset="-127"/>
                  </a:rPr>
                  <a:t>Brand</a:t>
                </a:r>
                <a:endParaRPr kumimoji="1" lang="ko-KR" altLang="en-US" sz="1539" b="1" dirty="0">
                  <a:solidFill>
                    <a:schemeClr val="bg1"/>
                  </a:solidFill>
                  <a:latin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BA8F52-44E1-435F-872A-EA3639911AF0}"/>
                  </a:ext>
                </a:extLst>
              </p:cNvPr>
              <p:cNvSpPr txBox="1"/>
              <p:nvPr/>
            </p:nvSpPr>
            <p:spPr>
              <a:xfrm rot="3566507">
                <a:off x="5905522" y="2778940"/>
                <a:ext cx="1347750" cy="384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ko-KR" sz="1539" b="1" dirty="0">
                    <a:solidFill>
                      <a:schemeClr val="bg1"/>
                    </a:solidFill>
                    <a:latin typeface="맑은 고딕" pitchFamily="50" charset="-127"/>
                    <a:cs typeface="굴림" pitchFamily="50" charset="-127"/>
                  </a:rPr>
                  <a:t>Sales Goal</a:t>
                </a:r>
                <a:endParaRPr kumimoji="1" lang="ko-KR" altLang="en-US" sz="1539" b="1" dirty="0">
                  <a:solidFill>
                    <a:schemeClr val="bg1"/>
                  </a:solidFill>
                  <a:latin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8BDFB00D-7360-4391-9C01-A106C1734E6F}"/>
                  </a:ext>
                </a:extLst>
              </p:cNvPr>
              <p:cNvSpPr/>
              <p:nvPr/>
            </p:nvSpPr>
            <p:spPr>
              <a:xfrm>
                <a:off x="4695935" y="4792225"/>
                <a:ext cx="1464813" cy="384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ko-KR" sz="1539" b="1" dirty="0">
                    <a:solidFill>
                      <a:schemeClr val="bg1"/>
                    </a:solidFill>
                    <a:latin typeface="맑은 고딕" pitchFamily="50" charset="-127"/>
                    <a:cs typeface="굴림" pitchFamily="50" charset="-127"/>
                  </a:rPr>
                  <a:t>Technology</a:t>
                </a:r>
                <a:endParaRPr kumimoji="1" lang="ko-KR" altLang="en-US" sz="1539" b="1" dirty="0">
                  <a:solidFill>
                    <a:schemeClr val="bg1"/>
                  </a:solidFill>
                  <a:latin typeface="맑은 고딕" pitchFamily="50" charset="-127"/>
                  <a:cs typeface="굴림" pitchFamily="50" charset="-127"/>
                </a:endParaRPr>
              </a:p>
            </p:txBody>
          </p:sp>
        </p:grp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EB710C66-113D-411A-AC0C-3C8D8268A859}"/>
                </a:ext>
              </a:extLst>
            </p:cNvPr>
            <p:cNvCxnSpPr/>
            <p:nvPr/>
          </p:nvCxnSpPr>
          <p:spPr>
            <a:xfrm>
              <a:off x="5346737" y="1068275"/>
              <a:ext cx="0" cy="90035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67FD10E6-7F30-44EA-9729-3082CCD28F21}"/>
                </a:ext>
              </a:extLst>
            </p:cNvPr>
            <p:cNvCxnSpPr/>
            <p:nvPr/>
          </p:nvCxnSpPr>
          <p:spPr>
            <a:xfrm rot="7200000">
              <a:off x="7176360" y="4239911"/>
              <a:ext cx="0" cy="90042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0967A6A2-F47D-4A30-B053-3997A3A7198C}"/>
                </a:ext>
              </a:extLst>
            </p:cNvPr>
            <p:cNvCxnSpPr/>
            <p:nvPr/>
          </p:nvCxnSpPr>
          <p:spPr>
            <a:xfrm rot="14400000">
              <a:off x="3548675" y="4239911"/>
              <a:ext cx="0" cy="90042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13">
            <a:extLst>
              <a:ext uri="{FF2B5EF4-FFF2-40B4-BE49-F238E27FC236}">
                <a16:creationId xmlns:a16="http://schemas.microsoft.com/office/drawing/2014/main" id="{F6EACD06-2B61-4D81-8949-4593945A22AC}"/>
              </a:ext>
            </a:extLst>
          </p:cNvPr>
          <p:cNvGrpSpPr>
            <a:grpSpLocks/>
          </p:cNvGrpSpPr>
          <p:nvPr/>
        </p:nvGrpSpPr>
        <p:grpSpPr bwMode="auto">
          <a:xfrm>
            <a:off x="2978311" y="4148111"/>
            <a:ext cx="1971675" cy="1970088"/>
            <a:chOff x="4194572" y="2709747"/>
            <a:chExt cx="2304256" cy="2304256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9C891287-3D01-473A-9F06-3F5348646CDE}"/>
                </a:ext>
              </a:extLst>
            </p:cNvPr>
            <p:cNvSpPr/>
            <p:nvPr/>
          </p:nvSpPr>
          <p:spPr>
            <a:xfrm>
              <a:off x="4194572" y="2709747"/>
              <a:ext cx="2304256" cy="2304256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173372-2AB1-4AE2-9C82-8A118D3F9BB4}"/>
                </a:ext>
              </a:extLst>
            </p:cNvPr>
            <p:cNvSpPr txBox="1"/>
            <p:nvPr/>
          </p:nvSpPr>
          <p:spPr>
            <a:xfrm>
              <a:off x="4589746" y="3537868"/>
              <a:ext cx="1513907" cy="662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539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맑은 고딕" pitchFamily="50" charset="-127"/>
                </a:rPr>
                <a:t>독자적</a:t>
              </a:r>
            </a:p>
            <a:p>
              <a:pPr algn="ctr">
                <a:defRPr/>
              </a:pPr>
              <a:r>
                <a:rPr lang="ko-KR" altLang="en-US" sz="1539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맑은 고딕" pitchFamily="50" charset="-127"/>
                </a:rPr>
                <a:t>기술 확보</a:t>
              </a:r>
            </a:p>
          </p:txBody>
        </p:sp>
      </p:grpSp>
      <p:grpSp>
        <p:nvGrpSpPr>
          <p:cNvPr id="32" name="그룹 16">
            <a:extLst>
              <a:ext uri="{FF2B5EF4-FFF2-40B4-BE49-F238E27FC236}">
                <a16:creationId xmlns:a16="http://schemas.microsoft.com/office/drawing/2014/main" id="{D5DA6896-ABCB-4255-8802-13EC4725192B}"/>
              </a:ext>
            </a:extLst>
          </p:cNvPr>
          <p:cNvGrpSpPr>
            <a:grpSpLocks/>
          </p:cNvGrpSpPr>
          <p:nvPr/>
        </p:nvGrpSpPr>
        <p:grpSpPr bwMode="auto">
          <a:xfrm>
            <a:off x="4867603" y="2738348"/>
            <a:ext cx="2647950" cy="915987"/>
            <a:chOff x="6786860" y="5701564"/>
            <a:chExt cx="3096345" cy="1071819"/>
          </a:xfrm>
        </p:grpSpPr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id="{46B2FCE1-6399-41A3-A0F6-31778F18C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193" y="6134378"/>
              <a:ext cx="2881012" cy="63900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marL="146607" indent="-146607" eaLnBrk="1" hangingPunct="1">
                <a:lnSpc>
                  <a:spcPct val="130000"/>
                </a:lnSpc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è"/>
                <a:defRPr/>
              </a:pPr>
              <a:r>
                <a:rPr lang="ko-KR" altLang="en-US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대형 국내 프로젝트 수주</a:t>
              </a:r>
              <a:r>
                <a:rPr lang="en-US" altLang="ko-KR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146607" indent="-146607" eaLnBrk="1" hangingPunct="1">
                <a:lnSpc>
                  <a:spcPct val="130000"/>
                </a:lnSpc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è"/>
                <a:defRPr/>
              </a:pPr>
              <a:r>
                <a:rPr lang="ko-KR" altLang="en-US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건설 분양 활성화</a:t>
              </a:r>
              <a:r>
                <a:rPr lang="en-US" altLang="ko-KR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7629047-76E9-4BD7-8A08-AFEF81C11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4589" y="5701564"/>
              <a:ext cx="2520885" cy="3752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FF9E03"/>
                </a:buClr>
                <a:buFont typeface="Wingdings" pitchFamily="2" charset="2"/>
                <a:buNone/>
                <a:defRPr/>
              </a:pPr>
              <a:r>
                <a:rPr lang="ko-KR" altLang="en-US" sz="1283" b="1" dirty="0">
                  <a:solidFill>
                    <a:schemeClr val="accent4"/>
                  </a:solidFill>
                  <a:latin typeface="맑은 고딕" pitchFamily="50" charset="-127"/>
                  <a:ea typeface="맑은 고딕" pitchFamily="50" charset="-127"/>
                </a:rPr>
                <a:t>목표 매출 </a:t>
              </a:r>
              <a:r>
                <a:rPr lang="en-US" altLang="ko-KR" sz="1283" b="1" dirty="0">
                  <a:solidFill>
                    <a:schemeClr val="accent4"/>
                  </a:solidFill>
                  <a:latin typeface="맑은 고딕" pitchFamily="50" charset="-127"/>
                  <a:ea typeface="맑은 고딕" pitchFamily="50" charset="-127"/>
                </a:rPr>
                <a:t>50</a:t>
              </a:r>
              <a:r>
                <a:rPr lang="ko-KR" altLang="en-US" sz="1283" b="1" dirty="0">
                  <a:solidFill>
                    <a:schemeClr val="accent4"/>
                  </a:solidFill>
                  <a:latin typeface="맑은 고딕" pitchFamily="50" charset="-127"/>
                  <a:ea typeface="맑은 고딕" pitchFamily="50" charset="-127"/>
                </a:rPr>
                <a:t>억 원</a:t>
              </a:r>
            </a:p>
          </p:txBody>
        </p:sp>
        <p:grpSp>
          <p:nvGrpSpPr>
            <p:cNvPr id="35" name="그룹 19">
              <a:extLst>
                <a:ext uri="{FF2B5EF4-FFF2-40B4-BE49-F238E27FC236}">
                  <a16:creationId xmlns:a16="http://schemas.microsoft.com/office/drawing/2014/main" id="{1C05712D-F82D-4E12-9E8A-36672E412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6860" y="5744543"/>
              <a:ext cx="288032" cy="288032"/>
              <a:chOff x="1170236" y="2484487"/>
              <a:chExt cx="2880320" cy="2880320"/>
            </a:xfrm>
          </p:grpSpPr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EB1BC781-7C5C-423F-B8C3-F65AE7053870}"/>
                  </a:ext>
                </a:extLst>
              </p:cNvPr>
              <p:cNvSpPr/>
              <p:nvPr/>
            </p:nvSpPr>
            <p:spPr>
              <a:xfrm>
                <a:off x="1170236" y="2481936"/>
                <a:ext cx="2877291" cy="2879243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/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BDC60ED6-D0CE-4036-B903-166460AFE87D}"/>
                  </a:ext>
                </a:extLst>
              </p:cNvPr>
              <p:cNvSpPr/>
              <p:nvPr/>
            </p:nvSpPr>
            <p:spPr>
              <a:xfrm>
                <a:off x="1411552" y="2946335"/>
                <a:ext cx="2023396" cy="2024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/>
              </a:p>
            </p:txBody>
          </p:sp>
        </p:grpSp>
      </p:grpSp>
      <p:grpSp>
        <p:nvGrpSpPr>
          <p:cNvPr id="51" name="그룹 22">
            <a:extLst>
              <a:ext uri="{FF2B5EF4-FFF2-40B4-BE49-F238E27FC236}">
                <a16:creationId xmlns:a16="http://schemas.microsoft.com/office/drawing/2014/main" id="{1FBE8AD6-CAAC-40E7-A083-65E34812984C}"/>
              </a:ext>
            </a:extLst>
          </p:cNvPr>
          <p:cNvGrpSpPr>
            <a:grpSpLocks/>
          </p:cNvGrpSpPr>
          <p:nvPr/>
        </p:nvGrpSpPr>
        <p:grpSpPr bwMode="auto">
          <a:xfrm>
            <a:off x="2672105" y="7037478"/>
            <a:ext cx="3201987" cy="917575"/>
            <a:chOff x="6786860" y="5701564"/>
            <a:chExt cx="3744415" cy="1071819"/>
          </a:xfrm>
        </p:grpSpPr>
        <p:sp>
          <p:nvSpPr>
            <p:cNvPr id="52" name="Text Box 23">
              <a:extLst>
                <a:ext uri="{FF2B5EF4-FFF2-40B4-BE49-F238E27FC236}">
                  <a16:creationId xmlns:a16="http://schemas.microsoft.com/office/drawing/2014/main" id="{4182AE77-A5C2-4D0E-BD62-C38456433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206" y="6133629"/>
              <a:ext cx="3529069" cy="6397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marL="146607" indent="-146607" eaLnBrk="1" hangingPunct="1">
                <a:lnSpc>
                  <a:spcPct val="130000"/>
                </a:lnSpc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è"/>
                <a:defRPr/>
              </a:pPr>
              <a:r>
                <a:rPr lang="ko-KR" altLang="en-US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친환경 도장기술 개발</a:t>
              </a:r>
              <a:r>
                <a:rPr lang="en-US" altLang="ko-KR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146607" indent="-146607" eaLnBrk="1" hangingPunct="1">
                <a:lnSpc>
                  <a:spcPct val="130000"/>
                </a:lnSpc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è"/>
                <a:defRPr/>
              </a:pPr>
              <a:r>
                <a:rPr lang="ko-KR" altLang="en-US" sz="1112" dirty="0" err="1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로보트</a:t>
              </a:r>
              <a:r>
                <a:rPr lang="en-US" altLang="ko-KR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자동화 복합 기술 개발</a:t>
              </a:r>
              <a:r>
                <a:rPr lang="en-US" altLang="ko-KR" sz="1112" dirty="0">
                  <a:solidFill>
                    <a:srgbClr val="333333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53" name="Text Box 23">
              <a:extLst>
                <a:ext uri="{FF2B5EF4-FFF2-40B4-BE49-F238E27FC236}">
                  <a16:creationId xmlns:a16="http://schemas.microsoft.com/office/drawing/2014/main" id="{C6947BD7-8F95-497C-BBCF-FDDF7D52F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4606" y="5701564"/>
              <a:ext cx="3241324" cy="37458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FF9E03"/>
                </a:buClr>
                <a:buFont typeface="Wingdings" pitchFamily="2" charset="2"/>
                <a:buNone/>
                <a:defRPr/>
              </a:pPr>
              <a:r>
                <a:rPr lang="ko-KR" altLang="en-US" sz="1283" b="1" dirty="0">
                  <a:solidFill>
                    <a:schemeClr val="accent4"/>
                  </a:solidFill>
                  <a:latin typeface="맑은 고딕" pitchFamily="50" charset="-127"/>
                  <a:ea typeface="맑은 고딕" pitchFamily="50" charset="-127"/>
                </a:rPr>
                <a:t>신기술 도입</a:t>
              </a:r>
            </a:p>
          </p:txBody>
        </p:sp>
        <p:grpSp>
          <p:nvGrpSpPr>
            <p:cNvPr id="54" name="그룹 25">
              <a:extLst>
                <a:ext uri="{FF2B5EF4-FFF2-40B4-BE49-F238E27FC236}">
                  <a16:creationId xmlns:a16="http://schemas.microsoft.com/office/drawing/2014/main" id="{B2393910-0D4F-4957-BEA0-E669C95596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6860" y="5744543"/>
              <a:ext cx="288032" cy="288032"/>
              <a:chOff x="1170236" y="2484487"/>
              <a:chExt cx="2880320" cy="2880320"/>
            </a:xfrm>
          </p:grpSpPr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4A82DD27-0EA7-4703-AEF7-5AEB19B095C9}"/>
                  </a:ext>
                </a:extLst>
              </p:cNvPr>
              <p:cNvSpPr/>
              <p:nvPr/>
            </p:nvSpPr>
            <p:spPr>
              <a:xfrm>
                <a:off x="1170236" y="2481193"/>
                <a:ext cx="2877455" cy="2892795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5D1FADF8-CE09-4C98-9407-1059938E2C46}"/>
                  </a:ext>
                </a:extLst>
              </p:cNvPr>
              <p:cNvSpPr/>
              <p:nvPr/>
            </p:nvSpPr>
            <p:spPr>
              <a:xfrm>
                <a:off x="1411566" y="2944788"/>
                <a:ext cx="2023511" cy="20397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/>
              </a:p>
            </p:txBody>
          </p:sp>
        </p:grpSp>
      </p:grpSp>
      <p:sp>
        <p:nvSpPr>
          <p:cNvPr id="57" name="Text Box 23">
            <a:extLst>
              <a:ext uri="{FF2B5EF4-FFF2-40B4-BE49-F238E27FC236}">
                <a16:creationId xmlns:a16="http://schemas.microsoft.com/office/drawing/2014/main" id="{0F79C907-B0D1-4B32-B5D3-CF6852DD0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97" y="3065454"/>
            <a:ext cx="3087687" cy="8048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146607" indent="-146607" eaLnBrk="1" hangingPunct="1">
              <a:lnSpc>
                <a:spcPct val="130000"/>
              </a:lnSpc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è"/>
              <a:defRPr/>
            </a:pPr>
            <a:r>
              <a:rPr lang="ko-KR" altLang="en-US" sz="1112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친환경 공법 개발로 이미지 메이킹</a:t>
            </a:r>
            <a:r>
              <a:rPr lang="en-US" altLang="ko-KR" sz="1112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146607" indent="-146607" eaLnBrk="1" hangingPunct="1">
              <a:lnSpc>
                <a:spcPct val="130000"/>
              </a:lnSpc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è"/>
              <a:defRPr/>
            </a:pPr>
            <a:r>
              <a:rPr lang="ko-KR" altLang="en-US" sz="1112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선도적 도장기술 개발 및 참여로 마케팅</a:t>
            </a:r>
            <a:r>
              <a:rPr lang="en-US" altLang="ko-KR" sz="1112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146607" indent="-146607" eaLnBrk="1" hangingPunct="1">
              <a:lnSpc>
                <a:spcPct val="130000"/>
              </a:lnSpc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è"/>
              <a:defRPr/>
            </a:pPr>
            <a:r>
              <a:rPr lang="ko-KR" altLang="en-US" sz="1112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신성장동력 및 고부가가치 공사 수주</a:t>
            </a:r>
            <a:r>
              <a:rPr lang="en-US" altLang="ko-KR" sz="1112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grpSp>
        <p:nvGrpSpPr>
          <p:cNvPr id="58" name="그룹 29">
            <a:extLst>
              <a:ext uri="{FF2B5EF4-FFF2-40B4-BE49-F238E27FC236}">
                <a16:creationId xmlns:a16="http://schemas.microsoft.com/office/drawing/2014/main" id="{18785F0C-A141-4ED8-94A5-2443919692D3}"/>
              </a:ext>
            </a:extLst>
          </p:cNvPr>
          <p:cNvGrpSpPr>
            <a:grpSpLocks/>
          </p:cNvGrpSpPr>
          <p:nvPr/>
        </p:nvGrpSpPr>
        <p:grpSpPr bwMode="auto">
          <a:xfrm>
            <a:off x="564237" y="2707443"/>
            <a:ext cx="2367501" cy="320675"/>
            <a:chOff x="921249" y="1904010"/>
            <a:chExt cx="2769784" cy="375074"/>
          </a:xfrm>
        </p:grpSpPr>
        <p:sp>
          <p:nvSpPr>
            <p:cNvPr id="59" name="Text Box 23">
              <a:extLst>
                <a:ext uri="{FF2B5EF4-FFF2-40B4-BE49-F238E27FC236}">
                  <a16:creationId xmlns:a16="http://schemas.microsoft.com/office/drawing/2014/main" id="{C51460F5-AE9F-4275-ADB9-C69E0C5CA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754" y="1904010"/>
              <a:ext cx="2520279" cy="37507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FF9E03"/>
                </a:buClr>
                <a:buFont typeface="Wingdings" pitchFamily="2" charset="2"/>
                <a:buNone/>
                <a:defRPr/>
              </a:pPr>
              <a:r>
                <a:rPr lang="ko-KR" altLang="en-US" sz="1283" b="1" dirty="0">
                  <a:solidFill>
                    <a:schemeClr val="accent4"/>
                  </a:solidFill>
                  <a:latin typeface="맑은 고딕" pitchFamily="50" charset="-127"/>
                  <a:ea typeface="맑은 고딕" pitchFamily="50" charset="-127"/>
                </a:rPr>
                <a:t>브랜드 이미지 메이킹</a:t>
              </a:r>
            </a:p>
          </p:txBody>
        </p:sp>
        <p:grpSp>
          <p:nvGrpSpPr>
            <p:cNvPr id="60" name="그룹 31">
              <a:extLst>
                <a:ext uri="{FF2B5EF4-FFF2-40B4-BE49-F238E27FC236}">
                  <a16:creationId xmlns:a16="http://schemas.microsoft.com/office/drawing/2014/main" id="{81F5282F-7DB5-4B57-8E40-FFFAD9535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1249" y="1946715"/>
              <a:ext cx="287872" cy="287805"/>
              <a:chOff x="-20761736" y="2481750"/>
              <a:chExt cx="2878715" cy="2878051"/>
            </a:xfrm>
          </p:grpSpPr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0111BF0B-36C1-45C9-A84F-5290BA0A7849}"/>
                  </a:ext>
                </a:extLst>
              </p:cNvPr>
              <p:cNvSpPr/>
              <p:nvPr/>
            </p:nvSpPr>
            <p:spPr>
              <a:xfrm>
                <a:off x="-20761736" y="2481750"/>
                <a:ext cx="2878715" cy="287805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/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1AF2DB71-ED93-478A-A088-07E4B8E8471C}"/>
                  </a:ext>
                </a:extLst>
              </p:cNvPr>
              <p:cNvSpPr/>
              <p:nvPr/>
            </p:nvSpPr>
            <p:spPr>
              <a:xfrm>
                <a:off x="-20157672" y="2945957"/>
                <a:ext cx="2024381" cy="20239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8397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en-US" altLang="ko-KR" dirty="0"/>
              <a:t>KRS-C </a:t>
            </a:r>
            <a:r>
              <a:rPr lang="ko-KR" altLang="en-US" dirty="0"/>
              <a:t>강 교량의 녹 또는 페인트 제거방법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10-2166122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E112D3F-0C00-4A78-A71A-8E1ABA9CF735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1379747"/>
            <a:ext cx="2587355" cy="533935"/>
            <a:chOff x="816" y="2304"/>
            <a:chExt cx="1440" cy="4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F709B4C-0E67-4B40-BC37-290D9BC40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D86361B-FC8F-4DFF-B03A-6EE130B8C6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공법 비교검토</a:t>
              </a:r>
            </a:p>
          </p:txBody>
        </p:sp>
      </p:grpSp>
      <p:graphicFrame>
        <p:nvGraphicFramePr>
          <p:cNvPr id="38" name="표 9">
            <a:extLst>
              <a:ext uri="{FF2B5EF4-FFF2-40B4-BE49-F238E27FC236}">
                <a16:creationId xmlns:a16="http://schemas.microsoft.com/office/drawing/2014/main" id="{D1557F54-5ED5-4962-9BC6-160822669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951300"/>
              </p:ext>
            </p:extLst>
          </p:nvPr>
        </p:nvGraphicFramePr>
        <p:xfrm>
          <a:off x="356464" y="2024855"/>
          <a:ext cx="6850249" cy="8049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5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구   분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tx1"/>
                          </a:solidFill>
                        </a:rPr>
                        <a:t>샌드블라스트세정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7" marB="45727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레이저세정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비 고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92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/>
                        <a:t>시공성</a:t>
                      </a:r>
                      <a:endParaRPr lang="ko-KR" altLang="en-US" sz="1200" b="1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별도의 장비 및 전문인력 필요로 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200" dirty="0"/>
                        <a:t> </a:t>
                      </a:r>
                      <a:r>
                        <a:rPr lang="ko-KR" altLang="en-US" sz="1200" dirty="0" err="1"/>
                        <a:t>시공성</a:t>
                      </a:r>
                      <a:r>
                        <a:rPr lang="ko-KR" altLang="en-US" sz="1200" dirty="0"/>
                        <a:t> 다소 복잡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별도의 장비 및 전문인력 필요없이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200" dirty="0"/>
                        <a:t> </a:t>
                      </a:r>
                      <a:r>
                        <a:rPr lang="ko-KR" altLang="en-US" sz="1200" dirty="0" err="1"/>
                        <a:t>시공성</a:t>
                      </a:r>
                      <a:r>
                        <a:rPr lang="ko-KR" altLang="en-US" sz="1200" dirty="0"/>
                        <a:t> 간단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안전성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분진으로 인한 작업자 건강의 영향이 있다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환경에 무해하고 정밀한 세정 가능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4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경제성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연마재의 소모로 인한 </a:t>
                      </a:r>
                      <a:r>
                        <a:rPr lang="ko-KR" altLang="en-US" sz="1200" dirty="0" err="1"/>
                        <a:t>비용발생하고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200" dirty="0"/>
                        <a:t> 폐사처리 비용이 발생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낮은 운용 비용과 폐기물처리 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200" dirty="0"/>
                        <a:t> 비용이 저렴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8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장점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표면에 있는 이물질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녹 등의 제거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200" dirty="0"/>
                        <a:t>도장 박리현상 방지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신설 공장도장용으로 적합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비산먼지 및 소음발생을 최소화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 err="1"/>
                        <a:t>모재의</a:t>
                      </a:r>
                      <a:r>
                        <a:rPr lang="ko-KR" altLang="en-US" sz="1200" dirty="0"/>
                        <a:t> 변형을 주지 않음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빠른 세척 및 이물질제거 우수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운영위한 소모품 필요 없음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 err="1"/>
                        <a:t>분진막</a:t>
                      </a:r>
                      <a:r>
                        <a:rPr lang="ko-KR" altLang="en-US" sz="1200" dirty="0"/>
                        <a:t> 설치면적 최소화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29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단점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 err="1"/>
                        <a:t>집진기</a:t>
                      </a:r>
                      <a:r>
                        <a:rPr lang="ko-KR" altLang="en-US" sz="1200" dirty="0"/>
                        <a:t> 및 </a:t>
                      </a:r>
                      <a:r>
                        <a:rPr lang="ko-KR" altLang="en-US" sz="1200" dirty="0" err="1"/>
                        <a:t>분진막</a:t>
                      </a:r>
                      <a:r>
                        <a:rPr lang="ko-KR" altLang="en-US" sz="1200" dirty="0"/>
                        <a:t> 설비가 별도로 필요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비산먼지 및 소음발생과다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 (</a:t>
                      </a:r>
                      <a:r>
                        <a:rPr lang="ko-KR" altLang="en-US" sz="1200" dirty="0"/>
                        <a:t>방진망으로 해결 어려움</a:t>
                      </a:r>
                      <a:r>
                        <a:rPr lang="en-US" altLang="ko-KR" sz="1200" dirty="0"/>
                        <a:t>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설비의 크기가 크고 별도의 장소가 필요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도장 잔재와 </a:t>
                      </a:r>
                      <a:r>
                        <a:rPr lang="ko-KR" altLang="en-US" sz="1200" dirty="0" err="1"/>
                        <a:t>샌드가</a:t>
                      </a:r>
                      <a:r>
                        <a:rPr lang="ko-KR" altLang="en-US" sz="1200" dirty="0"/>
                        <a:t> 혼합되어 분리수거가  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200" dirty="0"/>
                        <a:t> 곤란하며 폐기물이 과다발생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장비가격이 고가</a:t>
                      </a:r>
                      <a:endParaRPr lang="en-US" altLang="ko-KR" sz="1200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7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폐기물</a:t>
                      </a:r>
                      <a:endParaRPr lang="en-US" altLang="ko-KR" sz="1200" b="1" dirty="0"/>
                    </a:p>
                    <a:p>
                      <a:pPr algn="ctr" latinLnBrk="1"/>
                      <a:r>
                        <a:rPr lang="ko-KR" altLang="en-US" sz="1200" b="1" dirty="0"/>
                        <a:t>처리비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M2</a:t>
                      </a:r>
                      <a:r>
                        <a:rPr lang="ko-KR" altLang="en-US" sz="1200" dirty="0"/>
                        <a:t>당</a:t>
                      </a:r>
                      <a:r>
                        <a:rPr lang="en-US" altLang="ko-KR" sz="1200" dirty="0"/>
                        <a:t>/14,000</a:t>
                      </a:r>
                      <a:r>
                        <a:rPr lang="ko-KR" altLang="en-US" sz="1200" dirty="0"/>
                        <a:t>원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M2</a:t>
                      </a:r>
                      <a:r>
                        <a:rPr lang="ko-KR" altLang="en-US" sz="1200" dirty="0"/>
                        <a:t>당</a:t>
                      </a:r>
                      <a:r>
                        <a:rPr lang="en-US" altLang="ko-KR" sz="1200" dirty="0"/>
                        <a:t>/1,200</a:t>
                      </a:r>
                      <a:r>
                        <a:rPr lang="ko-KR" altLang="en-US" sz="1200" dirty="0"/>
                        <a:t>원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42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응용</a:t>
                      </a:r>
                      <a:endParaRPr lang="en-US" altLang="ko-KR" sz="1200" b="1" dirty="0"/>
                    </a:p>
                    <a:p>
                      <a:pPr algn="ctr" latinLnBrk="1"/>
                      <a:r>
                        <a:rPr lang="ko-KR" altLang="en-US" sz="1200" b="1" dirty="0"/>
                        <a:t>분야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금속 표면 녹 제거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금속표면 녹 제거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표면 코팅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페인트 제거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표면 기름때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오염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묵은 때 클리닝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 err="1"/>
                        <a:t>용접면</a:t>
                      </a:r>
                      <a:r>
                        <a:rPr lang="ko-KR" altLang="en-US" sz="1200" dirty="0"/>
                        <a:t> </a:t>
                      </a:r>
                      <a:r>
                        <a:rPr lang="en-US" altLang="ko-KR" sz="1200" dirty="0"/>
                        <a:t>/ </a:t>
                      </a:r>
                      <a:r>
                        <a:rPr lang="ko-KR" altLang="en-US" sz="1200" dirty="0"/>
                        <a:t>페인팅 면 사전 처리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석상 표면 먼지 및 부착물 제거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고무금형 잔류물 제거</a:t>
                      </a:r>
                      <a:endParaRPr lang="en-US" altLang="ko-KR" sz="1200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대리석 클리닝</a:t>
                      </a: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5" marR="91445" marT="45727" marB="4572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168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en-US" altLang="ko-KR" dirty="0"/>
              <a:t>KRS-C </a:t>
            </a:r>
            <a:r>
              <a:rPr lang="ko-KR" altLang="en-US" dirty="0"/>
              <a:t>강 교량의 녹 또는 페인트 제거방법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특허 제</a:t>
            </a:r>
            <a:r>
              <a:rPr lang="en-US" altLang="ko-KR" dirty="0"/>
              <a:t>10-2166122</a:t>
            </a:r>
            <a:r>
              <a:rPr lang="ko-KR" altLang="en-US" dirty="0"/>
              <a:t>호</a:t>
            </a:r>
            <a:endParaRPr lang="en-US" altLang="ko-KR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E112D3F-0C00-4A78-A71A-8E1ABA9CF735}"/>
              </a:ext>
            </a:extLst>
          </p:cNvPr>
          <p:cNvGrpSpPr>
            <a:grpSpLocks/>
          </p:cNvGrpSpPr>
          <p:nvPr/>
        </p:nvGrpSpPr>
        <p:grpSpPr bwMode="auto">
          <a:xfrm>
            <a:off x="524145" y="1379747"/>
            <a:ext cx="2587355" cy="533935"/>
            <a:chOff x="816" y="2304"/>
            <a:chExt cx="1440" cy="4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F709B4C-0E67-4B40-BC37-290D9BC40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D86361B-FC8F-4DFF-B03A-6EE130B8C6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시공순서 및 개요도</a:t>
              </a:r>
            </a:p>
          </p:txBody>
        </p:sp>
      </p:grpSp>
      <p:graphicFrame>
        <p:nvGraphicFramePr>
          <p:cNvPr id="8" name="다이어그램 7">
            <a:extLst>
              <a:ext uri="{FF2B5EF4-FFF2-40B4-BE49-F238E27FC236}">
                <a16:creationId xmlns:a16="http://schemas.microsoft.com/office/drawing/2014/main" id="{F8771FC4-C9D0-473B-8312-1AAD00A801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2080492"/>
              </p:ext>
            </p:extLst>
          </p:nvPr>
        </p:nvGraphicFramePr>
        <p:xfrm>
          <a:off x="524145" y="2221172"/>
          <a:ext cx="6357331" cy="2288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그림 6">
            <a:extLst>
              <a:ext uri="{FF2B5EF4-FFF2-40B4-BE49-F238E27FC236}">
                <a16:creationId xmlns:a16="http://schemas.microsoft.com/office/drawing/2014/main" id="{728AF9D4-B821-4D37-A26C-1F86CF99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9" y="5113256"/>
            <a:ext cx="6476859" cy="4601770"/>
          </a:xfrm>
          <a:prstGeom prst="rect">
            <a:avLst/>
          </a:prstGeom>
          <a:noFill/>
          <a:ln w="412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8">
            <a:extLst>
              <a:ext uri="{FF2B5EF4-FFF2-40B4-BE49-F238E27FC236}">
                <a16:creationId xmlns:a16="http://schemas.microsoft.com/office/drawing/2014/main" id="{068A39D2-4C7B-4B35-AD02-DD576E04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93" y="8356568"/>
            <a:ext cx="2851171" cy="100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77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675660-806F-4F10-868F-80C06963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특허증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B03E37-734C-4227-8A23-AFA004DD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KRS </a:t>
            </a:r>
            <a:r>
              <a:rPr lang="ko-KR" altLang="en-US" dirty="0"/>
              <a:t>친환경 </a:t>
            </a:r>
            <a:r>
              <a:rPr lang="ko-KR" altLang="en-US" dirty="0" err="1"/>
              <a:t>중방식</a:t>
            </a:r>
            <a:r>
              <a:rPr lang="ko-KR" altLang="en-US" dirty="0"/>
              <a:t> 도장방법</a:t>
            </a:r>
            <a:r>
              <a:rPr lang="en-US" altLang="ko-KR" dirty="0"/>
              <a:t>(</a:t>
            </a:r>
            <a:r>
              <a:rPr lang="ko-KR" altLang="en-US" dirty="0"/>
              <a:t>특허 제</a:t>
            </a:r>
            <a:r>
              <a:rPr lang="en-US" altLang="ko-KR" dirty="0"/>
              <a:t>10-2133243</a:t>
            </a:r>
            <a:r>
              <a:rPr lang="ko-KR" altLang="en-US" dirty="0"/>
              <a:t>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7" name="그림 개체 틀 6">
            <a:extLst>
              <a:ext uri="{FF2B5EF4-FFF2-40B4-BE49-F238E27FC236}">
                <a16:creationId xmlns:a16="http://schemas.microsoft.com/office/drawing/2014/main" id="{23207AD9-A567-45E8-901F-60B42DD738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>
            <a:fillRect/>
          </a:stretch>
        </p:blipFill>
        <p:spPr>
          <a:xfrm>
            <a:off x="1024492" y="1657269"/>
            <a:ext cx="5510689" cy="7377273"/>
          </a:xfrm>
        </p:spPr>
      </p:pic>
    </p:spTree>
    <p:extLst>
      <p:ext uri="{BB962C8B-B14F-4D97-AF65-F5344CB8AC3E}">
        <p14:creationId xmlns:p14="http://schemas.microsoft.com/office/powerpoint/2010/main" val="1152148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1F4141-4B4C-47E6-B3E5-6F0E7613C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3980" y="6487167"/>
            <a:ext cx="3971899" cy="772840"/>
          </a:xfrm>
        </p:spPr>
        <p:txBody>
          <a:bodyPr/>
          <a:lstStyle/>
          <a:p>
            <a:r>
              <a:rPr lang="ko-KR" altLang="en-US" dirty="0"/>
              <a:t>안전점검 및 안전진단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2EF6B95-ADAA-4347-8D39-C22C1341CB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텍스트 개체 틀 16">
            <a:extLst>
              <a:ext uri="{FF2B5EF4-FFF2-40B4-BE49-F238E27FC236}">
                <a16:creationId xmlns:a16="http://schemas.microsoft.com/office/drawing/2014/main" id="{B1B1BBB7-E2F1-4DBE-99A7-141AA733DEE7}"/>
              </a:ext>
            </a:extLst>
          </p:cNvPr>
          <p:cNvSpPr txBox="1">
            <a:spLocks/>
          </p:cNvSpPr>
          <p:nvPr/>
        </p:nvSpPr>
        <p:spPr>
          <a:xfrm>
            <a:off x="5417977" y="5282220"/>
            <a:ext cx="1600200" cy="646331"/>
          </a:xfrm>
          <a:prstGeom prst="rect">
            <a:avLst/>
          </a:prstGeom>
        </p:spPr>
        <p:txBody>
          <a:bodyPr vert="horz" lIns="0" tIns="45720" rIns="91440" bIns="45720" anchor="b">
            <a:spAutoFit/>
          </a:bodyPr>
          <a:lstStyle>
            <a:lvl1pPr marL="0" indent="0" algn="r" defTabSz="755934" rtl="0" eaLnBrk="1" latinLnBrk="1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80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>
                <a:solidFill>
                  <a:srgbClr val="FFFF00"/>
                </a:solidFill>
              </a:rPr>
              <a:t>04-5</a:t>
            </a:r>
            <a:endParaRPr lang="ko-KR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92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A996506-B1D1-4A62-B985-EEF3D6753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905" y="457017"/>
            <a:ext cx="4300095" cy="338554"/>
          </a:xfrm>
        </p:spPr>
        <p:txBody>
          <a:bodyPr/>
          <a:lstStyle/>
          <a:p>
            <a:r>
              <a:rPr lang="ko-KR" altLang="en-US" dirty="0"/>
              <a:t>안전진단</a:t>
            </a:r>
            <a:endParaRPr lang="en-US" altLang="ko-KR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D92A0B64-A6BA-4CB9-AEB8-CD3B31DD9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안전진단전문기관 </a:t>
            </a:r>
            <a:r>
              <a:rPr lang="en-US" altLang="ko-KR" dirty="0"/>
              <a:t>/ </a:t>
            </a:r>
            <a:r>
              <a:rPr lang="ko-KR" altLang="en-US" dirty="0"/>
              <a:t>교량 및 터널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631040" y="1328096"/>
            <a:ext cx="2889950" cy="448328"/>
          </a:xfrm>
        </p:spPr>
        <p:txBody>
          <a:bodyPr/>
          <a:lstStyle/>
          <a:p>
            <a:pPr algn="l"/>
            <a:r>
              <a:rPr lang="ko-KR" altLang="en-US" sz="2000" dirty="0"/>
              <a:t>안전진단 기준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6" y="1322835"/>
            <a:ext cx="109537" cy="460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38ED3D03-820C-4778-8012-67FCF9373399}"/>
              </a:ext>
            </a:extLst>
          </p:cNvPr>
          <p:cNvGraphicFramePr>
            <a:graphicFrameLocks noGrp="1"/>
          </p:cNvGraphicFramePr>
          <p:nvPr/>
        </p:nvGraphicFramePr>
        <p:xfrm>
          <a:off x="524146" y="2826265"/>
          <a:ext cx="6651353" cy="39764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0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0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구분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안전등급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건축물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spc="5" dirty="0" err="1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그외시설물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점검내용</a:t>
                      </a: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4572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0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정기점검</a:t>
                      </a: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A~E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회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/</a:t>
                      </a:r>
                      <a:r>
                        <a:rPr lang="en-US" altLang="ko-KR" sz="1000" b="1" baseline="0" dirty="0">
                          <a:latin typeface="Malgun Gothic"/>
                          <a:cs typeface="Malgun Gothic"/>
                        </a:rPr>
                        <a:t> 6</a:t>
                      </a:r>
                      <a:r>
                        <a:rPr lang="ko-KR" altLang="en-US" sz="1000" b="1" baseline="0" dirty="0">
                          <a:latin typeface="Malgun Gothic"/>
                          <a:cs typeface="Malgun Gothic"/>
                        </a:rPr>
                        <a:t>개월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934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latin typeface="Marigold" panose="03020702040402020504" pitchFamily="66" charset="0"/>
                          <a:cs typeface="Malgun Gothic"/>
                        </a:rPr>
                        <a:t>   • 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세심한 외관조사</a:t>
                      </a:r>
                      <a:endParaRPr lang="en-US" altLang="ko-KR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053">
                <a:tc row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정밀점검</a:t>
                      </a: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A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4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270" lvl="0" indent="0" algn="just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  </a:t>
                      </a:r>
                      <a:r>
                        <a:rPr lang="en-US" altLang="ko-KR" sz="1000" b="1" dirty="0">
                          <a:latin typeface="Marigold" panose="03020702040402020504" pitchFamily="66" charset="0"/>
                          <a:cs typeface="Malgun Gothic"/>
                        </a:rPr>
                        <a:t>• 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시설물의 상태평가</a:t>
                      </a:r>
                      <a:endParaRPr lang="en-US" altLang="ko-KR" sz="1000" b="1" dirty="0">
                        <a:latin typeface="Malgun Gothic"/>
                        <a:cs typeface="Malgun Gothic"/>
                      </a:endParaRPr>
                    </a:p>
                    <a:p>
                      <a:pPr marL="1270" lvl="0" indent="0" algn="just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  </a:t>
                      </a:r>
                      <a:r>
                        <a:rPr lang="en-US" altLang="ko-KR" sz="1000" b="1" dirty="0">
                          <a:latin typeface="Marigold" panose="03020702040402020504" pitchFamily="66" charset="0"/>
                          <a:cs typeface="Malgun Gothic"/>
                        </a:rPr>
                        <a:t>• 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안전등급지정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05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B~C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05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D~E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05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정밀 안전진단</a:t>
                      </a: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A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6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270" lvl="0" indent="0" algn="just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  </a:t>
                      </a:r>
                      <a:r>
                        <a:rPr lang="en-US" altLang="ko-KR" sz="1000" b="1" dirty="0">
                          <a:latin typeface="Marigold" panose="03020702040402020504" pitchFamily="66" charset="0"/>
                          <a:cs typeface="Malgun Gothic"/>
                        </a:rPr>
                        <a:t>• 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시설물의 상태평가</a:t>
                      </a:r>
                      <a:endParaRPr lang="en-US" altLang="ko-KR" sz="1000" b="1" dirty="0">
                        <a:latin typeface="Malgun Gothic"/>
                        <a:cs typeface="Malgun Gothic"/>
                      </a:endParaRPr>
                    </a:p>
                    <a:p>
                      <a:pPr marL="1270" lvl="0" indent="0" algn="just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  </a:t>
                      </a:r>
                      <a:r>
                        <a:rPr lang="en-US" altLang="ko-KR" sz="1000" b="1" dirty="0">
                          <a:latin typeface="Marigold" panose="03020702040402020504" pitchFamily="66" charset="0"/>
                          <a:cs typeface="Malgun Gothic"/>
                        </a:rPr>
                        <a:t>• 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안전성평가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05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B~C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5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just">
                        <a:lnSpc>
                          <a:spcPct val="200000"/>
                        </a:lnSpc>
                        <a:buFontTx/>
                        <a:buNone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05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4572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D~E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4</a:t>
                      </a:r>
                      <a:r>
                        <a:rPr lang="ko-KR" altLang="en-US" sz="1000" b="1" dirty="0">
                          <a:latin typeface="Malgun Gothic"/>
                          <a:cs typeface="Malgun Gothic"/>
                        </a:rPr>
                        <a:t>년에 </a:t>
                      </a:r>
                      <a:r>
                        <a:rPr lang="en-US" altLang="ko-KR" sz="1000" b="1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b="1" dirty="0" err="1">
                          <a:latin typeface="Malgun Gothic"/>
                          <a:cs typeface="Malgun Gothic"/>
                        </a:rPr>
                        <a:t>회이상</a:t>
                      </a:r>
                      <a:endParaRPr lang="ko-KR" altLang="en-US" sz="1000" b="1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just">
                        <a:lnSpc>
                          <a:spcPct val="200000"/>
                        </a:lnSpc>
                        <a:buFontTx/>
                        <a:buNone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524147" y="1918991"/>
            <a:ext cx="1977754" cy="533935"/>
            <a:chOff x="816" y="2304"/>
            <a:chExt cx="1440" cy="448"/>
          </a:xfrm>
        </p:grpSpPr>
        <p:sp>
          <p:nvSpPr>
            <p:cNvPr id="15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algn="ctr" eaLnBrk="1" latinLnBrk="1" hangingPunct="1"/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시설물안전진단</a:t>
              </a:r>
            </a:p>
          </p:txBody>
        </p:sp>
      </p:grp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501900" y="1868191"/>
            <a:ext cx="45024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시설물물리적</a:t>
            </a:r>
            <a:r>
              <a:rPr lang="en-US" altLang="ko-KR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기능적인 결함을 조사</a:t>
            </a:r>
            <a:r>
              <a:rPr lang="ko-KR" altLang="en-US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∙측정하여 기능과 안전을 유지</a:t>
            </a:r>
            <a:endParaRPr lang="en-US" altLang="ko-KR" sz="1000" b="1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ko-KR" altLang="en-US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각 시설물의 정기점검</a:t>
            </a:r>
            <a:r>
              <a:rPr lang="en-US" altLang="ko-KR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정밀점검</a:t>
            </a:r>
            <a:r>
              <a:rPr lang="en-US" altLang="ko-KR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정밀안전진단으로 평가 실시</a:t>
            </a:r>
            <a:endParaRPr lang="en-US" altLang="ko-KR" sz="1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20" name="텍스트 개체 틀 21">
            <a:extLst>
              <a:ext uri="{FF2B5EF4-FFF2-40B4-BE49-F238E27FC236}">
                <a16:creationId xmlns:a16="http://schemas.microsoft.com/office/drawing/2014/main" id="{598FD97D-6933-4B5D-A9DD-CB2F91C1609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49373" y="9589412"/>
            <a:ext cx="1697027" cy="341987"/>
          </a:xfrm>
          <a:prstGeom prst="rect">
            <a:avLst/>
          </a:prstGeom>
        </p:spPr>
        <p:txBody>
          <a:bodyPr/>
          <a:lstStyle/>
          <a:p>
            <a:r>
              <a:rPr lang="ko-KR" altLang="en-US" sz="1200" dirty="0"/>
              <a:t>터널 정밀안전진단</a:t>
            </a:r>
          </a:p>
        </p:txBody>
      </p:sp>
      <p:sp>
        <p:nvSpPr>
          <p:cNvPr id="22" name="텍스트 개체 틀 23">
            <a:extLst>
              <a:ext uri="{FF2B5EF4-FFF2-40B4-BE49-F238E27FC236}">
                <a16:creationId xmlns:a16="http://schemas.microsoft.com/office/drawing/2014/main" id="{90887D32-03EB-44AA-97C2-722D06C756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9473" y="9589412"/>
            <a:ext cx="1697027" cy="341987"/>
          </a:xfrm>
          <a:prstGeom prst="rect">
            <a:avLst/>
          </a:prstGeom>
        </p:spPr>
        <p:txBody>
          <a:bodyPr/>
          <a:lstStyle/>
          <a:p>
            <a:r>
              <a:rPr lang="ko-KR" altLang="en-US" sz="1200" dirty="0"/>
              <a:t>교량 정밀안전진단</a:t>
            </a:r>
          </a:p>
        </p:txBody>
      </p:sp>
      <p:pic>
        <p:nvPicPr>
          <p:cNvPr id="7" name="그림 6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3" y="7371035"/>
            <a:ext cx="3240000" cy="2160000"/>
          </a:xfrm>
          <a:prstGeom prst="rect">
            <a:avLst/>
          </a:prstGeom>
        </p:spPr>
      </p:pic>
      <p:pic>
        <p:nvPicPr>
          <p:cNvPr id="8" name="그림 7"/>
          <p:cNvPicPr preferRelativeResize="0"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7" r="5349"/>
          <a:stretch/>
        </p:blipFill>
        <p:spPr>
          <a:xfrm>
            <a:off x="533400" y="7368753"/>
            <a:ext cx="3240000" cy="21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54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1160904" y="457017"/>
            <a:ext cx="4217919" cy="338554"/>
          </a:xfrm>
        </p:spPr>
        <p:txBody>
          <a:bodyPr/>
          <a:lstStyle/>
          <a:p>
            <a:r>
              <a:rPr lang="ko-KR" altLang="en-US" dirty="0"/>
              <a:t>안전진단</a:t>
            </a:r>
            <a:endParaRPr lang="en-US" altLang="ko-KR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안전진단전문기관 </a:t>
            </a:r>
            <a:r>
              <a:rPr lang="en-US" altLang="ko-KR" dirty="0"/>
              <a:t>/ </a:t>
            </a:r>
            <a:r>
              <a:rPr lang="ko-KR" altLang="en-US" dirty="0"/>
              <a:t>교량 및 터널</a:t>
            </a:r>
            <a:endParaRPr lang="en-US" altLang="ko-KR" dirty="0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24147" y="1283991"/>
            <a:ext cx="1977754" cy="533935"/>
            <a:chOff x="816" y="2304"/>
            <a:chExt cx="1440" cy="448"/>
          </a:xfrm>
        </p:grpSpPr>
        <p:sp>
          <p:nvSpPr>
            <p:cNvPr id="10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5940 w 1120"/>
                <a:gd name="T1" fmla="*/ 2 h 252"/>
                <a:gd name="T2" fmla="*/ 25824 w 1120"/>
                <a:gd name="T3" fmla="*/ 2 h 252"/>
                <a:gd name="T4" fmla="*/ 25450 w 1120"/>
                <a:gd name="T5" fmla="*/ 2 h 252"/>
                <a:gd name="T6" fmla="*/ 24875 w 1120"/>
                <a:gd name="T7" fmla="*/ 2 h 252"/>
                <a:gd name="T8" fmla="*/ 24047 w 1120"/>
                <a:gd name="T9" fmla="*/ 2 h 252"/>
                <a:gd name="T10" fmla="*/ 22982 w 1120"/>
                <a:gd name="T11" fmla="*/ 2 h 252"/>
                <a:gd name="T12" fmla="*/ 21739 w 1120"/>
                <a:gd name="T13" fmla="*/ 2 h 252"/>
                <a:gd name="T14" fmla="*/ 20285 w 1120"/>
                <a:gd name="T15" fmla="*/ 2 h 252"/>
                <a:gd name="T16" fmla="*/ 18650 w 1120"/>
                <a:gd name="T17" fmla="*/ 2 h 252"/>
                <a:gd name="T18" fmla="*/ 16914 w 1120"/>
                <a:gd name="T19" fmla="*/ 2 h 252"/>
                <a:gd name="T20" fmla="*/ 14959 w 1120"/>
                <a:gd name="T21" fmla="*/ 2 h 252"/>
                <a:gd name="T22" fmla="*/ 12850 w 1120"/>
                <a:gd name="T23" fmla="*/ 2 h 252"/>
                <a:gd name="T24" fmla="*/ 10778 w 1120"/>
                <a:gd name="T25" fmla="*/ 2 h 252"/>
                <a:gd name="T26" fmla="*/ 8873 w 1120"/>
                <a:gd name="T27" fmla="*/ 2 h 252"/>
                <a:gd name="T28" fmla="*/ 7123 w 1120"/>
                <a:gd name="T29" fmla="*/ 2 h 252"/>
                <a:gd name="T30" fmla="*/ 5510 w 1120"/>
                <a:gd name="T31" fmla="*/ 2 h 252"/>
                <a:gd name="T32" fmla="*/ 4139 w 1120"/>
                <a:gd name="T33" fmla="*/ 2 h 252"/>
                <a:gd name="T34" fmla="*/ 2920 w 1120"/>
                <a:gd name="T35" fmla="*/ 2 h 252"/>
                <a:gd name="T36" fmla="*/ 1879 w 1120"/>
                <a:gd name="T37" fmla="*/ 2 h 252"/>
                <a:gd name="T38" fmla="*/ 1075 w 1120"/>
                <a:gd name="T39" fmla="*/ 2 h 252"/>
                <a:gd name="T40" fmla="*/ 448 w 1120"/>
                <a:gd name="T41" fmla="*/ 2 h 252"/>
                <a:gd name="T42" fmla="*/ 12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957 w 1120"/>
                <a:gd name="T49" fmla="*/ 0 h 252"/>
                <a:gd name="T50" fmla="*/ 25940 w 1120"/>
                <a:gd name="T51" fmla="*/ 2 h 252"/>
                <a:gd name="T52" fmla="*/ 25940 w 1120"/>
                <a:gd name="T53" fmla="*/ 2 h 252"/>
                <a:gd name="T54" fmla="*/ 25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A2DAEC"/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500" b="1" kern="1200">
                  <a:solidFill>
                    <a:schemeClr val="tx1"/>
                  </a:solidFill>
                  <a:latin typeface="Trebuchet MS" panose="020B0603020202020204" pitchFamily="34" charset="0"/>
                  <a:ea typeface="굴림" panose="020B0600000101010101" pitchFamily="50" charset="-127"/>
                  <a:cs typeface="+mn-cs"/>
                </a:defRPr>
              </a:lvl9pPr>
            </a:lstStyle>
            <a:p>
              <a:pPr algn="ctr" eaLnBrk="1" latinLnBrk="1" hangingPunct="1"/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 전 진 단</a:t>
              </a:r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501900" y="1233191"/>
            <a:ext cx="4502421" cy="5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HY신명조" panose="02030600000101010101" pitchFamily="18" charset="-127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교량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암거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터널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동굴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옹벽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절토사면 등 안전점검 실시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ko-KR" altLang="en-US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인접구조물 및 주민의 재해예방과 안전성 확보</a:t>
            </a:r>
            <a:r>
              <a:rPr lang="en-US" altLang="ko-KR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000" b="1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객관적인 자료 활용</a:t>
            </a:r>
            <a:endParaRPr lang="en-US" altLang="ko-KR" sz="1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pic>
        <p:nvPicPr>
          <p:cNvPr id="13" name="그림 12"/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8" y="1876968"/>
            <a:ext cx="2664000" cy="1656000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520272" y="3578275"/>
            <a:ext cx="2845518" cy="319931"/>
            <a:chOff x="748873" y="5282800"/>
            <a:chExt cx="4519807" cy="286915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3" y="5282800"/>
              <a:ext cx="530350" cy="286915"/>
              <a:chOff x="340306" y="537203"/>
              <a:chExt cx="1297670" cy="702028"/>
            </a:xfrm>
          </p:grpSpPr>
          <p:sp>
            <p:nvSpPr>
              <p:cNvPr id="17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38127" y="239382"/>
                <a:ext cx="702028" cy="1297670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18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34262" y="606254"/>
                <a:ext cx="326439" cy="602496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1" y="5299463"/>
              <a:ext cx="3778249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외관상태조사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9" name="그림 18"/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1" y="3945880"/>
            <a:ext cx="2664000" cy="1656000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526464" y="5635525"/>
            <a:ext cx="2845518" cy="323892"/>
            <a:chOff x="748873" y="5282799"/>
            <a:chExt cx="4519807" cy="290467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3" y="5282799"/>
              <a:ext cx="520515" cy="290467"/>
              <a:chOff x="340307" y="537203"/>
              <a:chExt cx="1273605" cy="710720"/>
            </a:xfrm>
          </p:grpSpPr>
          <p:sp>
            <p:nvSpPr>
              <p:cNvPr id="23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21750" y="255760"/>
                <a:ext cx="710720" cy="1273605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24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26654" y="613865"/>
                <a:ext cx="330479" cy="591325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1" y="5299463"/>
              <a:ext cx="3778249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철근탐사시험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5" name="그림 24"/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2" y="6002987"/>
            <a:ext cx="2664000" cy="16560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520272" y="7680983"/>
            <a:ext cx="2845518" cy="333679"/>
            <a:chOff x="748873" y="5248633"/>
            <a:chExt cx="4519807" cy="299244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3" y="5248633"/>
              <a:ext cx="530350" cy="299244"/>
              <a:chOff x="340305" y="453601"/>
              <a:chExt cx="1297670" cy="732195"/>
            </a:xfrm>
          </p:grpSpPr>
          <p:sp>
            <p:nvSpPr>
              <p:cNvPr id="29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23042" y="170864"/>
                <a:ext cx="732195" cy="1297670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30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27249" y="529663"/>
                <a:ext cx="340466" cy="602496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1" y="5276685"/>
              <a:ext cx="3778249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초음파탐사시험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1" name="그림 30"/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3948190"/>
            <a:ext cx="2664000" cy="165600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4203701" y="5636516"/>
            <a:ext cx="2845518" cy="333679"/>
            <a:chOff x="748873" y="5248633"/>
            <a:chExt cx="4519807" cy="299244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3" y="5248633"/>
              <a:ext cx="530350" cy="299244"/>
              <a:chOff x="340305" y="453601"/>
              <a:chExt cx="1297670" cy="732195"/>
            </a:xfrm>
          </p:grpSpPr>
          <p:sp>
            <p:nvSpPr>
              <p:cNvPr id="36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23042" y="170864"/>
                <a:ext cx="732195" cy="1297670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37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27249" y="529663"/>
                <a:ext cx="340466" cy="602496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1" y="5265296"/>
              <a:ext cx="3778249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탄산화시험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8" name="그림 37"/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876968"/>
            <a:ext cx="2664000" cy="1656000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4203701" y="3590225"/>
            <a:ext cx="2845518" cy="325654"/>
            <a:chOff x="748873" y="5271410"/>
            <a:chExt cx="4519807" cy="292047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3" y="5271410"/>
              <a:ext cx="530350" cy="292047"/>
              <a:chOff x="340308" y="509334"/>
              <a:chExt cx="1297670" cy="714586"/>
            </a:xfrm>
          </p:grpSpPr>
          <p:sp>
            <p:nvSpPr>
              <p:cNvPr id="42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31850" y="217792"/>
                <a:ext cx="714586" cy="1297670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43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31343" y="581310"/>
                <a:ext cx="332278" cy="602496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1" y="5288074"/>
              <a:ext cx="3778249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재하시험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4" name="그림 43"/>
          <p:cNvPicPr preferRelativeResize="0"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6002987"/>
            <a:ext cx="2664000" cy="1656000"/>
          </a:xfrm>
          <a:prstGeom prst="rect">
            <a:avLst/>
          </a:prstGeom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4203701" y="7690344"/>
            <a:ext cx="2845518" cy="333679"/>
            <a:chOff x="748873" y="5237244"/>
            <a:chExt cx="4519807" cy="299244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3" y="5237244"/>
              <a:ext cx="530350" cy="299244"/>
              <a:chOff x="340306" y="425733"/>
              <a:chExt cx="1297670" cy="732195"/>
            </a:xfrm>
          </p:grpSpPr>
          <p:sp>
            <p:nvSpPr>
              <p:cNvPr id="48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23043" y="142996"/>
                <a:ext cx="732195" cy="1297670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49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27250" y="501795"/>
                <a:ext cx="340466" cy="602496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1" y="5253907"/>
              <a:ext cx="3778249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균열심도시험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0" name="그림 49"/>
          <p:cNvPicPr preferRelativeResize="0"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2" y="8060094"/>
            <a:ext cx="2664000" cy="1656000"/>
          </a:xfrm>
          <a:prstGeom prst="rect">
            <a:avLst/>
          </a:prstGeom>
        </p:spPr>
      </p:pic>
      <p:grpSp>
        <p:nvGrpSpPr>
          <p:cNvPr id="51" name="그룹 50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520272" y="9741500"/>
            <a:ext cx="2845518" cy="333679"/>
            <a:chOff x="748873" y="5282800"/>
            <a:chExt cx="4519807" cy="299244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3" y="5282800"/>
              <a:ext cx="530350" cy="299244"/>
              <a:chOff x="340306" y="537203"/>
              <a:chExt cx="1297670" cy="732195"/>
            </a:xfrm>
          </p:grpSpPr>
          <p:sp>
            <p:nvSpPr>
              <p:cNvPr id="55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23043" y="254466"/>
                <a:ext cx="732195" cy="1297670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56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27249" y="613267"/>
                <a:ext cx="340465" cy="602496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1" y="5322242"/>
              <a:ext cx="3778249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변위계부착</a:t>
              </a:r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전경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7" name="그림 56"/>
          <p:cNvPicPr preferRelativeResize="0"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8060164"/>
            <a:ext cx="2664000" cy="1656000"/>
          </a:xfrm>
          <a:prstGeom prst="rect">
            <a:avLst/>
          </a:prstGeom>
        </p:spPr>
      </p:pic>
      <p:grpSp>
        <p:nvGrpSpPr>
          <p:cNvPr id="58" name="그룹 57">
            <a:extLst>
              <a:ext uri="{FF2B5EF4-FFF2-40B4-BE49-F238E27FC236}">
                <a16:creationId xmlns:a16="http://schemas.microsoft.com/office/drawing/2014/main" id="{B124B197-C158-4CAE-8FF5-099D997866DB}"/>
              </a:ext>
            </a:extLst>
          </p:cNvPr>
          <p:cNvGrpSpPr/>
          <p:nvPr/>
        </p:nvGrpSpPr>
        <p:grpSpPr>
          <a:xfrm>
            <a:off x="4203701" y="9750861"/>
            <a:ext cx="2845518" cy="333679"/>
            <a:chOff x="748872" y="5282800"/>
            <a:chExt cx="4519808" cy="299244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A4714096-388F-485B-983E-950C908D488B}"/>
                </a:ext>
              </a:extLst>
            </p:cNvPr>
            <p:cNvGrpSpPr/>
            <p:nvPr/>
          </p:nvGrpSpPr>
          <p:grpSpPr>
            <a:xfrm>
              <a:off x="748872" y="5282800"/>
              <a:ext cx="530352" cy="299244"/>
              <a:chOff x="340304" y="537204"/>
              <a:chExt cx="1297674" cy="732195"/>
            </a:xfrm>
          </p:grpSpPr>
          <p:sp>
            <p:nvSpPr>
              <p:cNvPr id="61" name="자유형: 도형 62">
                <a:extLst>
                  <a:ext uri="{FF2B5EF4-FFF2-40B4-BE49-F238E27FC236}">
                    <a16:creationId xmlns:a16="http://schemas.microsoft.com/office/drawing/2014/main" id="{45B2D5E0-D1DA-418E-84D6-47CF11C9D543}"/>
                  </a:ext>
                </a:extLst>
              </p:cNvPr>
              <p:cNvSpPr/>
              <p:nvPr/>
            </p:nvSpPr>
            <p:spPr>
              <a:xfrm rot="16200000">
                <a:off x="623043" y="254465"/>
                <a:ext cx="732195" cy="1297674"/>
              </a:xfrm>
              <a:custGeom>
                <a:avLst/>
                <a:gdLst>
                  <a:gd name="connsiteX0" fmla="*/ 503236 w 1006474"/>
                  <a:gd name="connsiteY0" fmla="*/ 0 h 1022032"/>
                  <a:gd name="connsiteX1" fmla="*/ 503236 w 1006474"/>
                  <a:gd name="connsiteY1" fmla="*/ 193165 h 1022032"/>
                  <a:gd name="connsiteX2" fmla="*/ 447654 w 1006474"/>
                  <a:gd name="connsiteY2" fmla="*/ 198768 h 1022032"/>
                  <a:gd name="connsiteX3" fmla="*/ 193165 w 1006474"/>
                  <a:gd name="connsiteY3" fmla="*/ 511016 h 1022032"/>
                  <a:gd name="connsiteX4" fmla="*/ 447654 w 1006474"/>
                  <a:gd name="connsiteY4" fmla="*/ 823264 h 1022032"/>
                  <a:gd name="connsiteX5" fmla="*/ 503236 w 1006474"/>
                  <a:gd name="connsiteY5" fmla="*/ 828867 h 1022032"/>
                  <a:gd name="connsiteX6" fmla="*/ 503236 w 1006474"/>
                  <a:gd name="connsiteY6" fmla="*/ 1022032 h 1022032"/>
                  <a:gd name="connsiteX7" fmla="*/ 408724 w 1006474"/>
                  <a:gd name="connsiteY7" fmla="*/ 1012504 h 1022032"/>
                  <a:gd name="connsiteX8" fmla="*/ 0 w 1006474"/>
                  <a:gd name="connsiteY8" fmla="*/ 511016 h 1022032"/>
                  <a:gd name="connsiteX9" fmla="*/ 408724 w 1006474"/>
                  <a:gd name="connsiteY9" fmla="*/ 9527 h 1022032"/>
                  <a:gd name="connsiteX10" fmla="*/ 1006474 w 1006474"/>
                  <a:gd name="connsiteY10" fmla="*/ 511016 h 1022032"/>
                  <a:gd name="connsiteX11" fmla="*/ 597749 w 1006474"/>
                  <a:gd name="connsiteY11" fmla="*/ 1012505 h 1022032"/>
                  <a:gd name="connsiteX12" fmla="*/ 503238 w 1006474"/>
                  <a:gd name="connsiteY12" fmla="*/ 1022032 h 1022032"/>
                  <a:gd name="connsiteX13" fmla="*/ 503238 w 1006474"/>
                  <a:gd name="connsiteY13" fmla="*/ 828867 h 1022032"/>
                  <a:gd name="connsiteX14" fmla="*/ 558820 w 1006474"/>
                  <a:gd name="connsiteY14" fmla="*/ 823264 h 1022032"/>
                  <a:gd name="connsiteX15" fmla="*/ 813309 w 1006474"/>
                  <a:gd name="connsiteY15" fmla="*/ 511016 h 1022032"/>
                  <a:gd name="connsiteX16" fmla="*/ 558820 w 1006474"/>
                  <a:gd name="connsiteY16" fmla="*/ 198769 h 1022032"/>
                  <a:gd name="connsiteX17" fmla="*/ 503238 w 1006474"/>
                  <a:gd name="connsiteY17" fmla="*/ 193165 h 1022032"/>
                  <a:gd name="connsiteX18" fmla="*/ 503238 w 1006474"/>
                  <a:gd name="connsiteY18" fmla="*/ 0 h 1022032"/>
                  <a:gd name="connsiteX19" fmla="*/ 597750 w 1006474"/>
                  <a:gd name="connsiteY19" fmla="*/ 9528 h 1022032"/>
                  <a:gd name="connsiteX20" fmla="*/ 1006474 w 1006474"/>
                  <a:gd name="connsiteY20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6474" h="1022032">
                    <a:moveTo>
                      <a:pt x="503236" y="0"/>
                    </a:moveTo>
                    <a:lnTo>
                      <a:pt x="503236" y="193165"/>
                    </a:lnTo>
                    <a:lnTo>
                      <a:pt x="447654" y="198768"/>
                    </a:lnTo>
                    <a:cubicBezTo>
                      <a:pt x="302417" y="228488"/>
                      <a:pt x="193165" y="356993"/>
                      <a:pt x="193165" y="511016"/>
                    </a:cubicBezTo>
                    <a:cubicBezTo>
                      <a:pt x="193165" y="665039"/>
                      <a:pt x="302417" y="793544"/>
                      <a:pt x="447654" y="823264"/>
                    </a:cubicBezTo>
                    <a:lnTo>
                      <a:pt x="503236" y="828867"/>
                    </a:lnTo>
                    <a:lnTo>
                      <a:pt x="503236" y="1022032"/>
                    </a:lnTo>
                    <a:lnTo>
                      <a:pt x="408724" y="1012504"/>
                    </a:lnTo>
                    <a:cubicBezTo>
                      <a:pt x="175466" y="964773"/>
                      <a:pt x="0" y="758386"/>
                      <a:pt x="0" y="511016"/>
                    </a:cubicBezTo>
                    <a:cubicBezTo>
                      <a:pt x="0" y="263646"/>
                      <a:pt x="175466" y="57259"/>
                      <a:pt x="408724" y="9527"/>
                    </a:cubicBezTo>
                    <a:close/>
                    <a:moveTo>
                      <a:pt x="1006474" y="511016"/>
                    </a:moveTo>
                    <a:cubicBezTo>
                      <a:pt x="1006474" y="758386"/>
                      <a:pt x="831008" y="964773"/>
                      <a:pt x="597749" y="1012505"/>
                    </a:cubicBezTo>
                    <a:lnTo>
                      <a:pt x="503238" y="1022032"/>
                    </a:lnTo>
                    <a:lnTo>
                      <a:pt x="503238" y="828867"/>
                    </a:lnTo>
                    <a:lnTo>
                      <a:pt x="558820" y="823264"/>
                    </a:lnTo>
                    <a:cubicBezTo>
                      <a:pt x="704057" y="793545"/>
                      <a:pt x="813309" y="665039"/>
                      <a:pt x="813309" y="511016"/>
                    </a:cubicBezTo>
                    <a:cubicBezTo>
                      <a:pt x="813309" y="356994"/>
                      <a:pt x="704057" y="228489"/>
                      <a:pt x="558820" y="198769"/>
                    </a:cubicBezTo>
                    <a:lnTo>
                      <a:pt x="503238" y="193165"/>
                    </a:lnTo>
                    <a:lnTo>
                      <a:pt x="503238" y="0"/>
                    </a:lnTo>
                    <a:lnTo>
                      <a:pt x="597750" y="9528"/>
                    </a:lnTo>
                    <a:cubicBezTo>
                      <a:pt x="831008" y="57260"/>
                      <a:pt x="1006474" y="263647"/>
                      <a:pt x="1006474" y="511016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  <p:sp>
            <p:nvSpPr>
              <p:cNvPr id="62" name="자유형: 도형 63">
                <a:extLst>
                  <a:ext uri="{FF2B5EF4-FFF2-40B4-BE49-F238E27FC236}">
                    <a16:creationId xmlns:a16="http://schemas.microsoft.com/office/drawing/2014/main" id="{6F91A962-E7F6-4EBE-B05A-4B73FDCCDE80}"/>
                  </a:ext>
                </a:extLst>
              </p:cNvPr>
              <p:cNvSpPr/>
              <p:nvPr/>
            </p:nvSpPr>
            <p:spPr>
              <a:xfrm rot="16200000">
                <a:off x="827245" y="613265"/>
                <a:ext cx="340465" cy="602498"/>
              </a:xfrm>
              <a:custGeom>
                <a:avLst/>
                <a:gdLst>
                  <a:gd name="connsiteX0" fmla="*/ 239848 w 479697"/>
                  <a:gd name="connsiteY0" fmla="*/ 0 h 495255"/>
                  <a:gd name="connsiteX1" fmla="*/ 239848 w 479697"/>
                  <a:gd name="connsiteY1" fmla="*/ 495255 h 495255"/>
                  <a:gd name="connsiteX2" fmla="*/ 198419 w 479697"/>
                  <a:gd name="connsiteY2" fmla="*/ 491079 h 495255"/>
                  <a:gd name="connsiteX3" fmla="*/ 0 w 479697"/>
                  <a:gd name="connsiteY3" fmla="*/ 247628 h 495255"/>
                  <a:gd name="connsiteX4" fmla="*/ 198419 w 479697"/>
                  <a:gd name="connsiteY4" fmla="*/ 4177 h 495255"/>
                  <a:gd name="connsiteX5" fmla="*/ 479697 w 479697"/>
                  <a:gd name="connsiteY5" fmla="*/ 247628 h 495255"/>
                  <a:gd name="connsiteX6" fmla="*/ 281278 w 479697"/>
                  <a:gd name="connsiteY6" fmla="*/ 491079 h 495255"/>
                  <a:gd name="connsiteX7" fmla="*/ 239849 w 479697"/>
                  <a:gd name="connsiteY7" fmla="*/ 495255 h 495255"/>
                  <a:gd name="connsiteX8" fmla="*/ 239849 w 479697"/>
                  <a:gd name="connsiteY8" fmla="*/ 0 h 495255"/>
                  <a:gd name="connsiteX9" fmla="*/ 281278 w 479697"/>
                  <a:gd name="connsiteY9" fmla="*/ 4177 h 495255"/>
                  <a:gd name="connsiteX10" fmla="*/ 479697 w 479697"/>
                  <a:gd name="connsiteY10" fmla="*/ 247628 h 49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697" h="495255">
                    <a:moveTo>
                      <a:pt x="239848" y="0"/>
                    </a:moveTo>
                    <a:lnTo>
                      <a:pt x="239848" y="495255"/>
                    </a:lnTo>
                    <a:lnTo>
                      <a:pt x="198419" y="491079"/>
                    </a:lnTo>
                    <a:cubicBezTo>
                      <a:pt x="85181" y="467907"/>
                      <a:pt x="0" y="367715"/>
                      <a:pt x="0" y="247628"/>
                    </a:cubicBezTo>
                    <a:cubicBezTo>
                      <a:pt x="0" y="127540"/>
                      <a:pt x="85181" y="27348"/>
                      <a:pt x="198419" y="4177"/>
                    </a:cubicBezTo>
                    <a:close/>
                    <a:moveTo>
                      <a:pt x="479697" y="247628"/>
                    </a:moveTo>
                    <a:cubicBezTo>
                      <a:pt x="479697" y="367715"/>
                      <a:pt x="394516" y="467907"/>
                      <a:pt x="281278" y="491079"/>
                    </a:cubicBezTo>
                    <a:lnTo>
                      <a:pt x="239849" y="495255"/>
                    </a:lnTo>
                    <a:lnTo>
                      <a:pt x="239849" y="0"/>
                    </a:lnTo>
                    <a:lnTo>
                      <a:pt x="281278" y="4177"/>
                    </a:lnTo>
                    <a:cubicBezTo>
                      <a:pt x="394516" y="27349"/>
                      <a:pt x="479697" y="127540"/>
                      <a:pt x="479697" y="247628"/>
                    </a:cubicBez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 anchor="ctr"/>
              <a:lstStyle/>
              <a:p>
                <a:pPr algn="l"/>
                <a:endParaRPr lang="ko-KR" altLang="en-US" sz="1801"/>
              </a:p>
            </p:txBody>
          </p:sp>
        </p:grp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B1A47942-4235-448C-A3EC-A2D9C879C77E}"/>
                </a:ext>
              </a:extLst>
            </p:cNvPr>
            <p:cNvSpPr/>
            <p:nvPr/>
          </p:nvSpPr>
          <p:spPr>
            <a:xfrm>
              <a:off x="1490430" y="5310853"/>
              <a:ext cx="3778250" cy="248413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r>
                <a:rPr lang="ko-KR" altLang="en-US" sz="1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코아채취</a:t>
              </a:r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전경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299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1F4141-4B4C-47E6-B3E5-6F0E7613C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3980" y="6487167"/>
            <a:ext cx="3971899" cy="2053191"/>
          </a:xfrm>
        </p:spPr>
        <p:txBody>
          <a:bodyPr/>
          <a:lstStyle/>
          <a:p>
            <a:r>
              <a:rPr lang="ko-KR" altLang="en-US" dirty="0"/>
              <a:t>■ 교량 내진보강   </a:t>
            </a:r>
            <a:endParaRPr lang="en-US" altLang="ko-KR" dirty="0"/>
          </a:p>
          <a:p>
            <a:r>
              <a:rPr lang="ko-KR" altLang="en-US" sz="1400" dirty="0" err="1"/>
              <a:t>전단키</a:t>
            </a:r>
            <a:r>
              <a:rPr lang="ko-KR" altLang="en-US" sz="1400" dirty="0"/>
              <a:t> 및 </a:t>
            </a:r>
            <a:r>
              <a:rPr lang="ko-KR" altLang="en-US" sz="1400" dirty="0" err="1"/>
              <a:t>댐퍼</a:t>
            </a:r>
            <a:r>
              <a:rPr lang="ko-KR" altLang="en-US" sz="1400" dirty="0"/>
              <a:t> 설치</a:t>
            </a:r>
            <a:endParaRPr lang="en-US" altLang="ko-KR" sz="1400" dirty="0"/>
          </a:p>
          <a:p>
            <a:endParaRPr lang="en-US" altLang="ko-KR" dirty="0"/>
          </a:p>
          <a:p>
            <a:r>
              <a:rPr lang="ko-KR" altLang="en-US" dirty="0"/>
              <a:t>■ 해양 항만시설 </a:t>
            </a:r>
            <a:endParaRPr lang="en-US" altLang="ko-KR" dirty="0"/>
          </a:p>
          <a:p>
            <a:r>
              <a:rPr lang="ko-KR" altLang="en-US" sz="1400" dirty="0" err="1"/>
              <a:t>부잔교</a:t>
            </a:r>
            <a:r>
              <a:rPr lang="ko-KR" altLang="en-US" sz="1400" dirty="0"/>
              <a:t> 제작 및 설치</a:t>
            </a:r>
            <a:endParaRPr lang="en-US" altLang="ko-KR" sz="1400" dirty="0"/>
          </a:p>
          <a:p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2EF6B95-ADAA-4347-8D39-C22C1341CB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텍스트 개체 틀 16">
            <a:extLst>
              <a:ext uri="{FF2B5EF4-FFF2-40B4-BE49-F238E27FC236}">
                <a16:creationId xmlns:a16="http://schemas.microsoft.com/office/drawing/2014/main" id="{B1B1BBB7-E2F1-4DBE-99A7-141AA733DEE7}"/>
              </a:ext>
            </a:extLst>
          </p:cNvPr>
          <p:cNvSpPr txBox="1">
            <a:spLocks/>
          </p:cNvSpPr>
          <p:nvPr/>
        </p:nvSpPr>
        <p:spPr>
          <a:xfrm>
            <a:off x="5417977" y="5282220"/>
            <a:ext cx="1600200" cy="646331"/>
          </a:xfrm>
          <a:prstGeom prst="rect">
            <a:avLst/>
          </a:prstGeom>
        </p:spPr>
        <p:txBody>
          <a:bodyPr vert="horz" lIns="0" tIns="45720" rIns="91440" bIns="45720" anchor="b">
            <a:spAutoFit/>
          </a:bodyPr>
          <a:lstStyle>
            <a:lvl1pPr marL="0" indent="0" algn="r" defTabSz="755934" rtl="0" eaLnBrk="1" latinLnBrk="1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8000" b="1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566951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1" hangingPunct="1">
              <a:lnSpc>
                <a:spcPct val="90000"/>
              </a:lnSpc>
              <a:spcBef>
                <a:spcPts val="413"/>
              </a:spcBef>
              <a:buFont typeface="Arial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>
                <a:solidFill>
                  <a:srgbClr val="FFFF00"/>
                </a:solidFill>
              </a:rPr>
              <a:t>04-6</a:t>
            </a:r>
            <a:endParaRPr lang="ko-KR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6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21">
            <a:extLst>
              <a:ext uri="{FF2B5EF4-FFF2-40B4-BE49-F238E27FC236}">
                <a16:creationId xmlns:a16="http://schemas.microsoft.com/office/drawing/2014/main" id="{F7FC1CA2-30EF-4E77-9833-6F5021EF3B31}"/>
              </a:ext>
            </a:extLst>
          </p:cNvPr>
          <p:cNvSpPr>
            <a:spLocks/>
          </p:cNvSpPr>
          <p:nvPr/>
        </p:nvSpPr>
        <p:spPr bwMode="auto">
          <a:xfrm rot="10800000">
            <a:off x="3175" y="10053982"/>
            <a:ext cx="4459424" cy="637328"/>
          </a:xfrm>
          <a:custGeom>
            <a:avLst/>
            <a:gdLst>
              <a:gd name="T0" fmla="*/ 4758 w 4758"/>
              <a:gd name="T1" fmla="*/ 680 h 680"/>
              <a:gd name="T2" fmla="*/ 4758 w 4758"/>
              <a:gd name="T3" fmla="*/ 0 h 680"/>
              <a:gd name="T4" fmla="*/ 0 w 4758"/>
              <a:gd name="T5" fmla="*/ 0 h 680"/>
              <a:gd name="T6" fmla="*/ 4758 w 4758"/>
              <a:gd name="T7" fmla="*/ 68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58" h="680">
                <a:moveTo>
                  <a:pt x="4758" y="680"/>
                </a:moveTo>
                <a:lnTo>
                  <a:pt x="4758" y="0"/>
                </a:lnTo>
                <a:lnTo>
                  <a:pt x="0" y="0"/>
                </a:lnTo>
                <a:lnTo>
                  <a:pt x="4758" y="680"/>
                </a:lnTo>
                <a:close/>
              </a:path>
            </a:pathLst>
          </a:custGeom>
          <a:solidFill>
            <a:schemeClr val="tx2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96" name="그림 95">
            <a:extLst>
              <a:ext uri="{FF2B5EF4-FFF2-40B4-BE49-F238E27FC236}">
                <a16:creationId xmlns:a16="http://schemas.microsoft.com/office/drawing/2014/main" id="{F5B3C1F1-08DC-45E7-86D0-5AE6CB16E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/>
          <a:stretch/>
        </p:blipFill>
        <p:spPr>
          <a:xfrm>
            <a:off x="3175" y="-2312"/>
            <a:ext cx="7558415" cy="4816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940FCA49-7B51-43C2-B506-64CEAFABFA44}"/>
              </a:ext>
            </a:extLst>
          </p:cNvPr>
          <p:cNvGrpSpPr/>
          <p:nvPr/>
        </p:nvGrpSpPr>
        <p:grpSpPr>
          <a:xfrm>
            <a:off x="629392" y="7546194"/>
            <a:ext cx="5883380" cy="550715"/>
            <a:chOff x="736347" y="7989576"/>
            <a:chExt cx="4603396" cy="550715"/>
          </a:xfrm>
        </p:grpSpPr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ABAC6937-B472-4A41-A5CC-75307E96B8B3}"/>
                </a:ext>
              </a:extLst>
            </p:cNvPr>
            <p:cNvSpPr txBox="1"/>
            <p:nvPr/>
          </p:nvSpPr>
          <p:spPr>
            <a:xfrm>
              <a:off x="736347" y="7989576"/>
              <a:ext cx="667967" cy="387798"/>
            </a:xfrm>
            <a:prstGeom prst="rect">
              <a:avLst/>
            </a:prstGeom>
            <a:noFill/>
          </p:spPr>
          <p:txBody>
            <a:bodyPr wrap="square" lIns="0" rIns="0" anchor="b">
              <a:spAutoFit/>
            </a:bodyPr>
            <a:lstStyle/>
            <a:p>
              <a:pPr marL="0" lvl="1">
                <a:lnSpc>
                  <a:spcPct val="120000"/>
                </a:lnSpc>
              </a:pPr>
              <a:r>
                <a:rPr lang="en-US" altLang="ko-KR" sz="1600" b="1" dirty="0">
                  <a:solidFill>
                    <a:schemeClr val="tx2"/>
                  </a:solidFill>
                  <a:latin typeface="+mn-ea"/>
                  <a:cs typeface="Arial"/>
                </a:rPr>
                <a:t>2020</a:t>
              </a:r>
              <a:endParaRPr lang="ko-KR" altLang="en-US" sz="1600" b="1" dirty="0">
                <a:solidFill>
                  <a:schemeClr val="tx2"/>
                </a:solidFill>
                <a:latin typeface="+mn-ea"/>
                <a:cs typeface="Arial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2A5EE39-3AAA-42C4-AE41-FFEE56BFE762}"/>
                </a:ext>
              </a:extLst>
            </p:cNvPr>
            <p:cNvGrpSpPr/>
            <p:nvPr/>
          </p:nvGrpSpPr>
          <p:grpSpPr>
            <a:xfrm>
              <a:off x="1297007" y="8225022"/>
              <a:ext cx="4042736" cy="315269"/>
              <a:chOff x="4077300" y="6508795"/>
              <a:chExt cx="4042736" cy="31526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34D6AC5-754A-496F-904B-10A77A8DC980}"/>
                  </a:ext>
                </a:extLst>
              </p:cNvPr>
              <p:cNvSpPr txBox="1"/>
              <p:nvPr/>
            </p:nvSpPr>
            <p:spPr>
              <a:xfrm>
                <a:off x="4485542" y="6521674"/>
                <a:ext cx="3634494" cy="302390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ko-KR" altLang="en-US" sz="1050" spc="5" dirty="0">
                    <a:latin typeface="+mn-ea"/>
                    <a:cs typeface="Malgun Gothic"/>
                  </a:rPr>
                  <a:t>친환경 </a:t>
                </a:r>
                <a:r>
                  <a:rPr lang="ko-KR" altLang="en-US" sz="1050" spc="5" dirty="0" err="1">
                    <a:latin typeface="+mn-ea"/>
                    <a:cs typeface="Malgun Gothic"/>
                  </a:rPr>
                  <a:t>중방식용</a:t>
                </a:r>
                <a:r>
                  <a:rPr lang="ko-KR" altLang="en-US" sz="1050" spc="5" dirty="0">
                    <a:latin typeface="+mn-ea"/>
                    <a:cs typeface="Malgun Gothic"/>
                  </a:rPr>
                  <a:t> 수용성 </a:t>
                </a:r>
                <a:r>
                  <a:rPr lang="ko-KR" altLang="en-US" sz="1050" spc="5" dirty="0" err="1">
                    <a:latin typeface="+mn-ea"/>
                    <a:cs typeface="Malgun Gothic"/>
                  </a:rPr>
                  <a:t>도장재</a:t>
                </a:r>
                <a:r>
                  <a:rPr lang="ko-KR" altLang="en-US" sz="1050" spc="5" dirty="0">
                    <a:latin typeface="+mn-ea"/>
                    <a:cs typeface="Malgun Gothic"/>
                  </a:rPr>
                  <a:t> 및 이를 이용한 도장방법 특허출원</a:t>
                </a:r>
                <a:endParaRPr lang="ko-KR" altLang="en-US" sz="1050" dirty="0">
                  <a:latin typeface="+mn-ea"/>
                  <a:cs typeface="Malgun Gothic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394D7B2-7587-4943-8091-5841F403D1E8}"/>
                  </a:ext>
                </a:extLst>
              </p:cNvPr>
              <p:cNvSpPr txBox="1"/>
              <p:nvPr/>
            </p:nvSpPr>
            <p:spPr>
              <a:xfrm>
                <a:off x="4077300" y="6508795"/>
                <a:ext cx="194284" cy="302390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ko-KR" sz="1050" b="1" spc="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algun Gothic"/>
                  </a:rPr>
                  <a:t>03.</a:t>
                </a:r>
                <a:endPara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Malgun Gothic"/>
                </a:endParaRPr>
              </a:p>
            </p:txBody>
          </p:sp>
        </p:grpSp>
      </p:grp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7C85E43D-AAE2-45AD-8D3A-B22CFF00354E}"/>
              </a:ext>
            </a:extLst>
          </p:cNvPr>
          <p:cNvGrpSpPr/>
          <p:nvPr/>
        </p:nvGrpSpPr>
        <p:grpSpPr>
          <a:xfrm>
            <a:off x="1339107" y="7267679"/>
            <a:ext cx="2980080" cy="302390"/>
            <a:chOff x="8952901" y="4182534"/>
            <a:chExt cx="2980080" cy="30239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A6DBB6-8EBE-4C81-8F93-245C11A99832}"/>
                </a:ext>
              </a:extLst>
            </p:cNvPr>
            <p:cNvSpPr txBox="1"/>
            <p:nvPr/>
          </p:nvSpPr>
          <p:spPr>
            <a:xfrm>
              <a:off x="8952901" y="4182534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EE12EE-85BB-4998-9A44-69F851E301A5}"/>
                </a:ext>
              </a:extLst>
            </p:cNvPr>
            <p:cNvSpPr txBox="1"/>
            <p:nvPr/>
          </p:nvSpPr>
          <p:spPr>
            <a:xfrm>
              <a:off x="9480387" y="4182534"/>
              <a:ext cx="2452594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-15" dirty="0" err="1">
                  <a:latin typeface="+mn-ea"/>
                  <a:cs typeface="Malgun Gothic"/>
                </a:rPr>
                <a:t>석면해체제거업</a:t>
              </a:r>
              <a:r>
                <a:rPr lang="ko-KR" altLang="en-US" sz="1050" spc="-15" dirty="0">
                  <a:latin typeface="+mn-ea"/>
                  <a:cs typeface="Malgun Gothic"/>
                </a:rPr>
                <a:t> 등록</a:t>
              </a:r>
              <a:r>
                <a:rPr lang="en-US" altLang="ko-KR" sz="1050" spc="-15" dirty="0">
                  <a:latin typeface="+mn-ea"/>
                  <a:cs typeface="Malgun Gothic"/>
                </a:rPr>
                <a:t>(</a:t>
              </a:r>
              <a:r>
                <a:rPr lang="ko-KR" altLang="en-US" sz="1050" spc="-15" dirty="0">
                  <a:latin typeface="+mn-ea"/>
                  <a:cs typeface="Malgun Gothic"/>
                </a:rPr>
                <a:t>등록번호 제</a:t>
              </a:r>
              <a:r>
                <a:rPr lang="en-US" altLang="ko-KR" sz="1050" spc="-15" dirty="0">
                  <a:latin typeface="+mn-ea"/>
                  <a:cs typeface="Malgun Gothic"/>
                </a:rPr>
                <a:t>5740</a:t>
              </a:r>
              <a:r>
                <a:rPr lang="ko-KR" altLang="en-US" sz="1050" spc="-15" dirty="0">
                  <a:latin typeface="+mn-ea"/>
                  <a:cs typeface="Malgun Gothic"/>
                </a:rPr>
                <a:t>호</a:t>
              </a:r>
              <a:r>
                <a:rPr lang="en-US" altLang="ko-KR" sz="1050" spc="5" dirty="0">
                  <a:latin typeface="+mn-ea"/>
                  <a:cs typeface="Malgun Gothic"/>
                </a:rPr>
                <a:t>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B318435-AA18-4AF8-B72D-8402AA6175F6}"/>
              </a:ext>
            </a:extLst>
          </p:cNvPr>
          <p:cNvGrpSpPr/>
          <p:nvPr/>
        </p:nvGrpSpPr>
        <p:grpSpPr>
          <a:xfrm>
            <a:off x="1339107" y="7067597"/>
            <a:ext cx="2707570" cy="302390"/>
            <a:chOff x="4272995" y="2511359"/>
            <a:chExt cx="2707570" cy="3023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B45FE8-0CA7-4553-B13B-2712EC96981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38E838-A5A9-45C2-92F4-93BC19B9F922}"/>
                </a:ext>
              </a:extLst>
            </p:cNvPr>
            <p:cNvSpPr txBox="1"/>
            <p:nvPr/>
          </p:nvSpPr>
          <p:spPr>
            <a:xfrm>
              <a:off x="4800481" y="2511359"/>
              <a:ext cx="2180084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-15" dirty="0">
                  <a:latin typeface="+mn-ea"/>
                  <a:cs typeface="Malgun Gothic"/>
                </a:rPr>
                <a:t>여성기업등록</a:t>
              </a:r>
              <a:r>
                <a:rPr lang="en-US" altLang="ko-KR" sz="1050" spc="-15" dirty="0">
                  <a:latin typeface="+mn-ea"/>
                  <a:cs typeface="Malgun Gothic"/>
                </a:rPr>
                <a:t>(</a:t>
              </a:r>
              <a:r>
                <a:rPr lang="ko-KR" altLang="en-US" sz="1050" spc="-15" dirty="0">
                  <a:latin typeface="+mn-ea"/>
                  <a:cs typeface="Malgun Gothic"/>
                </a:rPr>
                <a:t>제</a:t>
              </a:r>
              <a:r>
                <a:rPr lang="en-US" altLang="ko-KR" sz="1050" spc="-15" dirty="0">
                  <a:latin typeface="+mn-ea"/>
                  <a:cs typeface="Malgun Gothic"/>
                </a:rPr>
                <a:t>0126-2019-01555</a:t>
              </a:r>
              <a:r>
                <a:rPr lang="ko-KR" altLang="en-US" sz="1050" spc="-15" dirty="0">
                  <a:latin typeface="+mn-ea"/>
                  <a:cs typeface="Malgun Gothic"/>
                </a:rPr>
                <a:t>호</a:t>
              </a:r>
              <a:r>
                <a:rPr lang="en-US" altLang="ko-KR" sz="1050" spc="-15" dirty="0">
                  <a:latin typeface="+mn-ea"/>
                  <a:cs typeface="Malgun Gothic"/>
                </a:rPr>
                <a:t>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B977920A-FE1E-491A-973E-6C01C5DE2F6A}"/>
              </a:ext>
            </a:extLst>
          </p:cNvPr>
          <p:cNvGrpSpPr/>
          <p:nvPr/>
        </p:nvGrpSpPr>
        <p:grpSpPr>
          <a:xfrm>
            <a:off x="629393" y="5893704"/>
            <a:ext cx="2368279" cy="387798"/>
            <a:chOff x="736347" y="6023445"/>
            <a:chExt cx="2368279" cy="387798"/>
          </a:xfrm>
        </p:grpSpPr>
        <p:grpSp>
          <p:nvGrpSpPr>
            <p:cNvPr id="137" name="그룹 136">
              <a:extLst>
                <a:ext uri="{FF2B5EF4-FFF2-40B4-BE49-F238E27FC236}">
                  <a16:creationId xmlns:a16="http://schemas.microsoft.com/office/drawing/2014/main" id="{7EA6EAD3-E4E7-494C-B120-148E500945EF}"/>
                </a:ext>
              </a:extLst>
            </p:cNvPr>
            <p:cNvGrpSpPr/>
            <p:nvPr/>
          </p:nvGrpSpPr>
          <p:grpSpPr>
            <a:xfrm>
              <a:off x="1446061" y="6061750"/>
              <a:ext cx="1658565" cy="302390"/>
              <a:chOff x="8934137" y="1550345"/>
              <a:chExt cx="1658565" cy="30239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A77F27-7061-483E-BD90-C3D201011CB2}"/>
                  </a:ext>
                </a:extLst>
              </p:cNvPr>
              <p:cNvSpPr txBox="1"/>
              <p:nvPr/>
            </p:nvSpPr>
            <p:spPr>
              <a:xfrm>
                <a:off x="8934137" y="1550345"/>
                <a:ext cx="192360" cy="302390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 marL="0" algn="l">
                  <a:lnSpc>
                    <a:spcPct val="130000"/>
                  </a:lnSpc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01.</a:t>
                </a:r>
                <a:endParaRPr lang="ko-KR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3F79D4-969D-482F-AA60-F5257C699ADB}"/>
                  </a:ext>
                </a:extLst>
              </p:cNvPr>
              <p:cNvSpPr txBox="1"/>
              <p:nvPr/>
            </p:nvSpPr>
            <p:spPr>
              <a:xfrm>
                <a:off x="9461623" y="1550345"/>
                <a:ext cx="1131079" cy="302390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ko-KR" altLang="en-US" sz="1050" spc="5" dirty="0" err="1">
                    <a:latin typeface="+mn-ea"/>
                    <a:cs typeface="Malgun Gothic"/>
                  </a:rPr>
                  <a:t>케이알건설</a:t>
                </a:r>
                <a:r>
                  <a:rPr lang="ko-KR" altLang="en-US" sz="1050" spc="5" dirty="0">
                    <a:latin typeface="+mn-ea"/>
                    <a:cs typeface="Malgun Gothic"/>
                  </a:rPr>
                  <a:t>㈜ 창업</a:t>
                </a:r>
                <a:endParaRPr lang="ko-KR" altLang="en-US" sz="1050" dirty="0">
                  <a:latin typeface="+mn-ea"/>
                  <a:cs typeface="Malgun Gothic"/>
                </a:endParaRPr>
              </a:p>
            </p:txBody>
          </p:sp>
        </p:grpSp>
        <p:sp>
          <p:nvSpPr>
            <p:cNvPr id="124" name="TextBox 6">
              <a:extLst>
                <a:ext uri="{FF2B5EF4-FFF2-40B4-BE49-F238E27FC236}">
                  <a16:creationId xmlns:a16="http://schemas.microsoft.com/office/drawing/2014/main" id="{E2B6FAD6-FF9C-415A-B3A9-59E32B17E679}"/>
                </a:ext>
              </a:extLst>
            </p:cNvPr>
            <p:cNvSpPr txBox="1"/>
            <p:nvPr/>
          </p:nvSpPr>
          <p:spPr>
            <a:xfrm>
              <a:off x="736347" y="6023445"/>
              <a:ext cx="667967" cy="387798"/>
            </a:xfrm>
            <a:prstGeom prst="rect">
              <a:avLst/>
            </a:prstGeom>
            <a:noFill/>
          </p:spPr>
          <p:txBody>
            <a:bodyPr wrap="square" lIns="0" rIns="0" anchor="b">
              <a:spAutoFit/>
            </a:bodyPr>
            <a:lstStyle/>
            <a:p>
              <a:pPr marL="0" lvl="1">
                <a:lnSpc>
                  <a:spcPct val="120000"/>
                </a:lnSpc>
              </a:pPr>
              <a:r>
                <a:rPr lang="en-US" altLang="ko-KR" sz="1600" b="1" dirty="0">
                  <a:solidFill>
                    <a:schemeClr val="tx2"/>
                  </a:solidFill>
                  <a:latin typeface="+mn-ea"/>
                  <a:cs typeface="Arial"/>
                </a:rPr>
                <a:t>2019</a:t>
              </a:r>
              <a:endParaRPr lang="ko-KR" altLang="en-US" sz="1600" b="1" dirty="0">
                <a:solidFill>
                  <a:schemeClr val="tx2"/>
                </a:solidFill>
                <a:latin typeface="+mn-ea"/>
                <a:cs typeface="Arial"/>
              </a:endParaRPr>
            </a:p>
          </p:txBody>
        </p:sp>
      </p:grp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613D28D7-2273-4372-A6BE-FC6CBDD13C5E}"/>
              </a:ext>
            </a:extLst>
          </p:cNvPr>
          <p:cNvSpPr/>
          <p:nvPr/>
        </p:nvSpPr>
        <p:spPr>
          <a:xfrm>
            <a:off x="466122" y="4328967"/>
            <a:ext cx="3778250" cy="338554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연혁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0" name="직사각형 159">
            <a:extLst>
              <a:ext uri="{FF2B5EF4-FFF2-40B4-BE49-F238E27FC236}">
                <a16:creationId xmlns:a16="http://schemas.microsoft.com/office/drawing/2014/main" id="{2B7AAB50-BF4D-4465-8B5A-17036F0B28C3}"/>
              </a:ext>
            </a:extLst>
          </p:cNvPr>
          <p:cNvSpPr/>
          <p:nvPr/>
        </p:nvSpPr>
        <p:spPr>
          <a:xfrm>
            <a:off x="736347" y="1630665"/>
            <a:ext cx="1766347" cy="45719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86" name="Freeform 21">
            <a:extLst>
              <a:ext uri="{FF2B5EF4-FFF2-40B4-BE49-F238E27FC236}">
                <a16:creationId xmlns:a16="http://schemas.microsoft.com/office/drawing/2014/main" id="{AAC06BFA-7BA9-45D6-B451-B3600385C071}"/>
              </a:ext>
            </a:extLst>
          </p:cNvPr>
          <p:cNvSpPr>
            <a:spLocks/>
          </p:cNvSpPr>
          <p:nvPr/>
        </p:nvSpPr>
        <p:spPr bwMode="auto">
          <a:xfrm>
            <a:off x="66329" y="4058215"/>
            <a:ext cx="7556500" cy="1401762"/>
          </a:xfrm>
          <a:custGeom>
            <a:avLst/>
            <a:gdLst>
              <a:gd name="T0" fmla="*/ 4760 w 4760"/>
              <a:gd name="T1" fmla="*/ 678 h 883"/>
              <a:gd name="T2" fmla="*/ 0 w 4760"/>
              <a:gd name="T3" fmla="*/ 0 h 883"/>
              <a:gd name="T4" fmla="*/ 0 w 4760"/>
              <a:gd name="T5" fmla="*/ 205 h 883"/>
              <a:gd name="T6" fmla="*/ 4760 w 4760"/>
              <a:gd name="T7" fmla="*/ 883 h 883"/>
              <a:gd name="T8" fmla="*/ 4760 w 4760"/>
              <a:gd name="T9" fmla="*/ 678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60" h="883">
                <a:moveTo>
                  <a:pt x="4760" y="678"/>
                </a:moveTo>
                <a:lnTo>
                  <a:pt x="0" y="0"/>
                </a:lnTo>
                <a:lnTo>
                  <a:pt x="0" y="205"/>
                </a:lnTo>
                <a:lnTo>
                  <a:pt x="4760" y="883"/>
                </a:lnTo>
                <a:lnTo>
                  <a:pt x="4760" y="67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7C85E43D-AAE2-45AD-8D3A-B22CFF00354E}"/>
              </a:ext>
            </a:extLst>
          </p:cNvPr>
          <p:cNvGrpSpPr/>
          <p:nvPr/>
        </p:nvGrpSpPr>
        <p:grpSpPr>
          <a:xfrm>
            <a:off x="1339107" y="7590870"/>
            <a:ext cx="3863014" cy="302390"/>
            <a:chOff x="8952901" y="4182534"/>
            <a:chExt cx="3863014" cy="30239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1A6DBB6-8EBE-4C81-8F93-245C11A99832}"/>
                </a:ext>
              </a:extLst>
            </p:cNvPr>
            <p:cNvSpPr txBox="1"/>
            <p:nvPr/>
          </p:nvSpPr>
          <p:spPr>
            <a:xfrm>
              <a:off x="8952901" y="4182534"/>
              <a:ext cx="192360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02.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AEE12EE-85BB-4998-9A44-69F851E301A5}"/>
                </a:ext>
              </a:extLst>
            </p:cNvPr>
            <p:cNvSpPr txBox="1"/>
            <p:nvPr/>
          </p:nvSpPr>
          <p:spPr>
            <a:xfrm>
              <a:off x="9480387" y="4182534"/>
              <a:ext cx="3335528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금속구조물</a:t>
              </a:r>
              <a:r>
                <a:rPr lang="en-US" altLang="ko-KR" sz="1050" spc="5" dirty="0">
                  <a:latin typeface="+mn-ea"/>
                  <a:cs typeface="Malgun Gothic"/>
                </a:rPr>
                <a:t>,</a:t>
              </a:r>
              <a:r>
                <a:rPr lang="ko-KR" altLang="en-US" sz="1050" spc="5" dirty="0">
                  <a:latin typeface="+mn-ea"/>
                  <a:cs typeface="Malgun Gothic"/>
                </a:rPr>
                <a:t>창호</a:t>
              </a:r>
              <a:r>
                <a:rPr lang="en-US" altLang="ko-KR" sz="1050" spc="5" dirty="0">
                  <a:latin typeface="+mn-ea"/>
                  <a:cs typeface="Malgun Gothic"/>
                </a:rPr>
                <a:t>,</a:t>
              </a:r>
              <a:r>
                <a:rPr lang="ko-KR" altLang="en-US" sz="1050" spc="5" dirty="0" err="1">
                  <a:latin typeface="+mn-ea"/>
                  <a:cs typeface="Malgun Gothic"/>
                </a:rPr>
                <a:t>온실공사업</a:t>
              </a:r>
              <a:r>
                <a:rPr lang="ko-KR" altLang="en-US" sz="1050" spc="5" dirty="0">
                  <a:latin typeface="+mn-ea"/>
                  <a:cs typeface="Malgun Gothic"/>
                </a:rPr>
                <a:t> </a:t>
              </a:r>
              <a:r>
                <a:rPr lang="en-US" altLang="ko-KR" sz="1050" spc="-15" dirty="0">
                  <a:latin typeface="+mn-ea"/>
                  <a:cs typeface="Malgun Gothic"/>
                </a:rPr>
                <a:t>(</a:t>
              </a:r>
              <a:r>
                <a:rPr lang="ko-KR" altLang="en-US" sz="1050" spc="-15" dirty="0">
                  <a:latin typeface="+mn-ea"/>
                  <a:cs typeface="Malgun Gothic"/>
                </a:rPr>
                <a:t>등록번호 목포</a:t>
              </a:r>
              <a:r>
                <a:rPr lang="en-US" altLang="ko-KR" sz="1050" spc="-15" dirty="0">
                  <a:latin typeface="+mn-ea"/>
                  <a:cs typeface="Malgun Gothic"/>
                </a:rPr>
                <a:t>2020-07-01</a:t>
              </a:r>
              <a:r>
                <a:rPr lang="en-US" altLang="ko-KR" sz="1050" spc="5" dirty="0">
                  <a:latin typeface="+mn-ea"/>
                  <a:cs typeface="Malgun Gothic"/>
                </a:rPr>
                <a:t>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C85E43D-AAE2-45AD-8D3A-B22CFF00354E}"/>
              </a:ext>
            </a:extLst>
          </p:cNvPr>
          <p:cNvGrpSpPr/>
          <p:nvPr/>
        </p:nvGrpSpPr>
        <p:grpSpPr>
          <a:xfrm>
            <a:off x="1339107" y="5232630"/>
            <a:ext cx="2616519" cy="302390"/>
            <a:chOff x="8952901" y="4182534"/>
            <a:chExt cx="2616519" cy="3023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A6DBB6-8EBE-4C81-8F93-245C11A99832}"/>
                </a:ext>
              </a:extLst>
            </p:cNvPr>
            <p:cNvSpPr txBox="1"/>
            <p:nvPr/>
          </p:nvSpPr>
          <p:spPr>
            <a:xfrm>
              <a:off x="8952901" y="4182534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EE12EE-85BB-4998-9A44-69F851E301A5}"/>
                </a:ext>
              </a:extLst>
            </p:cNvPr>
            <p:cNvSpPr txBox="1"/>
            <p:nvPr/>
          </p:nvSpPr>
          <p:spPr>
            <a:xfrm>
              <a:off x="9480387" y="4182534"/>
              <a:ext cx="2089033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-15" dirty="0">
                  <a:latin typeface="+mn-ea"/>
                  <a:cs typeface="Malgun Gothic"/>
                </a:rPr>
                <a:t>컴퓨터 교량 동시 인상 시스템 개발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9B318435-AA18-4AF8-B72D-8402AA6175F6}"/>
              </a:ext>
            </a:extLst>
          </p:cNvPr>
          <p:cNvGrpSpPr/>
          <p:nvPr/>
        </p:nvGrpSpPr>
        <p:grpSpPr>
          <a:xfrm>
            <a:off x="1339107" y="5032728"/>
            <a:ext cx="2835810" cy="302390"/>
            <a:chOff x="4272995" y="2511359"/>
            <a:chExt cx="2835810" cy="30239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B45FE8-0CA7-4553-B13B-2712EC96981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38E838-A5A9-45C2-92F4-93BC19B9F922}"/>
                </a:ext>
              </a:extLst>
            </p:cNvPr>
            <p:cNvSpPr txBox="1"/>
            <p:nvPr/>
          </p:nvSpPr>
          <p:spPr>
            <a:xfrm>
              <a:off x="4800481" y="2511359"/>
              <a:ext cx="2308324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-15" dirty="0">
                  <a:latin typeface="+mn-ea"/>
                  <a:cs typeface="Malgun Gothic"/>
                </a:rPr>
                <a:t>콘크리트 보호용 도료 </a:t>
              </a:r>
              <a:r>
                <a:rPr lang="ko-KR" altLang="en-US" sz="1050" spc="-15" dirty="0" err="1">
                  <a:latin typeface="+mn-ea"/>
                  <a:cs typeface="Malgun Gothic"/>
                </a:rPr>
                <a:t>조성물</a:t>
              </a:r>
              <a:r>
                <a:rPr lang="ko-KR" altLang="en-US" sz="1050" spc="-15" dirty="0">
                  <a:latin typeface="+mn-ea"/>
                  <a:cs typeface="Malgun Gothic"/>
                </a:rPr>
                <a:t> 특허출원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977920A-FE1E-491A-973E-6C01C5DE2F6A}"/>
              </a:ext>
            </a:extLst>
          </p:cNvPr>
          <p:cNvGrpSpPr/>
          <p:nvPr/>
        </p:nvGrpSpPr>
        <p:grpSpPr>
          <a:xfrm>
            <a:off x="629393" y="4807221"/>
            <a:ext cx="4592606" cy="387798"/>
            <a:chOff x="736347" y="6023445"/>
            <a:chExt cx="4592606" cy="387798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7EA6EAD3-E4E7-494C-B120-148E500945EF}"/>
                </a:ext>
              </a:extLst>
            </p:cNvPr>
            <p:cNvGrpSpPr/>
            <p:nvPr/>
          </p:nvGrpSpPr>
          <p:grpSpPr>
            <a:xfrm>
              <a:off x="1446061" y="6061750"/>
              <a:ext cx="3882892" cy="302390"/>
              <a:chOff x="8934137" y="1550345"/>
              <a:chExt cx="3882892" cy="302390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3A77F27-7061-483E-BD90-C3D201011CB2}"/>
                  </a:ext>
                </a:extLst>
              </p:cNvPr>
              <p:cNvSpPr txBox="1"/>
              <p:nvPr/>
            </p:nvSpPr>
            <p:spPr>
              <a:xfrm>
                <a:off x="8934137" y="1550345"/>
                <a:ext cx="192360" cy="302390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 marL="0" algn="l">
                  <a:lnSpc>
                    <a:spcPct val="130000"/>
                  </a:lnSpc>
                </a:pPr>
                <a:r>
                  <a:rPr lang="en-US" altLang="ko-K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01.</a:t>
                </a:r>
                <a:endParaRPr lang="ko-KR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D3F79D4-969D-482F-AA60-F5257C699ADB}"/>
                  </a:ext>
                </a:extLst>
              </p:cNvPr>
              <p:cNvSpPr txBox="1"/>
              <p:nvPr/>
            </p:nvSpPr>
            <p:spPr>
              <a:xfrm>
                <a:off x="9461623" y="1550345"/>
                <a:ext cx="3355406" cy="302390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ko-KR" altLang="en-US" sz="1050" spc="5" dirty="0">
                    <a:latin typeface="+mn-ea"/>
                    <a:cs typeface="Malgun Gothic"/>
                  </a:rPr>
                  <a:t>용선슬래그를 재활용한 보수재료 및 보수방법 특허출원</a:t>
                </a:r>
                <a:endParaRPr lang="ko-KR" altLang="en-US" sz="1050" dirty="0">
                  <a:latin typeface="+mn-ea"/>
                  <a:cs typeface="Malgun Gothic"/>
                </a:endParaRPr>
              </a:p>
            </p:txBody>
          </p:sp>
        </p:grpSp>
        <p:sp>
          <p:nvSpPr>
            <p:cNvPr id="38" name="TextBox 6">
              <a:extLst>
                <a:ext uri="{FF2B5EF4-FFF2-40B4-BE49-F238E27FC236}">
                  <a16:creationId xmlns:a16="http://schemas.microsoft.com/office/drawing/2014/main" id="{E2B6FAD6-FF9C-415A-B3A9-59E32B17E679}"/>
                </a:ext>
              </a:extLst>
            </p:cNvPr>
            <p:cNvSpPr txBox="1"/>
            <p:nvPr/>
          </p:nvSpPr>
          <p:spPr>
            <a:xfrm>
              <a:off x="736347" y="6023445"/>
              <a:ext cx="667967" cy="387798"/>
            </a:xfrm>
            <a:prstGeom prst="rect">
              <a:avLst/>
            </a:prstGeom>
            <a:noFill/>
          </p:spPr>
          <p:txBody>
            <a:bodyPr wrap="square" lIns="0" rIns="0" anchor="b">
              <a:spAutoFit/>
            </a:bodyPr>
            <a:lstStyle/>
            <a:p>
              <a:pPr marL="0" lvl="1">
                <a:lnSpc>
                  <a:spcPct val="120000"/>
                </a:lnSpc>
              </a:pPr>
              <a:r>
                <a:rPr lang="en-US" altLang="ko-KR" sz="1600" b="1" dirty="0">
                  <a:solidFill>
                    <a:schemeClr val="tx2"/>
                  </a:solidFill>
                  <a:latin typeface="+mn-ea"/>
                  <a:cs typeface="Arial"/>
                </a:rPr>
                <a:t>2018</a:t>
              </a:r>
              <a:endParaRPr lang="ko-KR" altLang="en-US" sz="1600" b="1" dirty="0">
                <a:solidFill>
                  <a:schemeClr val="tx2"/>
                </a:solidFill>
                <a:latin typeface="+mn-ea"/>
                <a:cs typeface="Arial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7C85E43D-AAE2-45AD-8D3A-B22CFF00354E}"/>
              </a:ext>
            </a:extLst>
          </p:cNvPr>
          <p:cNvGrpSpPr/>
          <p:nvPr/>
        </p:nvGrpSpPr>
        <p:grpSpPr>
          <a:xfrm>
            <a:off x="1339107" y="5459977"/>
            <a:ext cx="5355731" cy="512448"/>
            <a:chOff x="8952901" y="4182534"/>
            <a:chExt cx="5355731" cy="51244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1A6DBB6-8EBE-4C81-8F93-245C11A99832}"/>
                </a:ext>
              </a:extLst>
            </p:cNvPr>
            <p:cNvSpPr txBox="1"/>
            <p:nvPr/>
          </p:nvSpPr>
          <p:spPr>
            <a:xfrm>
              <a:off x="8952901" y="4182534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10.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EE12EE-85BB-4998-9A44-69F851E301A5}"/>
                </a:ext>
              </a:extLst>
            </p:cNvPr>
            <p:cNvSpPr txBox="1"/>
            <p:nvPr/>
          </p:nvSpPr>
          <p:spPr>
            <a:xfrm>
              <a:off x="9480387" y="4182534"/>
              <a:ext cx="4828245" cy="512448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dirty="0">
                  <a:latin typeface="+mn-ea"/>
                  <a:cs typeface="Malgun Gothic"/>
                </a:rPr>
                <a:t>멀티피스톤펌프와 모터 제어를 이용한 교량하중에 따른 인상속도 제어가 가능한</a:t>
              </a:r>
              <a:endParaRPr lang="en-US" altLang="ko-KR" sz="1050" dirty="0">
                <a:latin typeface="+mn-ea"/>
                <a:cs typeface="Malgun Gothic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1050" dirty="0">
                  <a:latin typeface="+mn-ea"/>
                  <a:cs typeface="Malgun Gothic"/>
                </a:rPr>
                <a:t>교량 동시 인상 시스템 특허출원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9B318435-AA18-4AF8-B72D-8402AA6175F6}"/>
              </a:ext>
            </a:extLst>
          </p:cNvPr>
          <p:cNvGrpSpPr/>
          <p:nvPr/>
        </p:nvGrpSpPr>
        <p:grpSpPr>
          <a:xfrm>
            <a:off x="1335460" y="6840226"/>
            <a:ext cx="3533437" cy="302390"/>
            <a:chOff x="4272995" y="2511359"/>
            <a:chExt cx="3533437" cy="30239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BB45FE8-0CA7-4553-B13B-2712EC96981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02.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A38E838-A5A9-45C2-92F4-93BC19B9F922}"/>
                </a:ext>
              </a:extLst>
            </p:cNvPr>
            <p:cNvSpPr txBox="1"/>
            <p:nvPr/>
          </p:nvSpPr>
          <p:spPr>
            <a:xfrm>
              <a:off x="4800481" y="2511359"/>
              <a:ext cx="3005951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 err="1">
                  <a:latin typeface="+mn-ea"/>
                  <a:cs typeface="Malgun Gothic"/>
                </a:rPr>
                <a:t>시설물유지관리업</a:t>
              </a:r>
              <a:r>
                <a:rPr lang="ko-KR" altLang="en-US" sz="1050" spc="5" dirty="0">
                  <a:latin typeface="+mn-ea"/>
                  <a:cs typeface="Malgun Gothic"/>
                </a:rPr>
                <a:t> 등록</a:t>
              </a:r>
              <a:r>
                <a:rPr lang="en-US" altLang="ko-KR" sz="1050" spc="-15" dirty="0">
                  <a:latin typeface="+mn-ea"/>
                  <a:cs typeface="Malgun Gothic"/>
                </a:rPr>
                <a:t>(</a:t>
              </a:r>
              <a:r>
                <a:rPr lang="ko-KR" altLang="en-US" sz="1050" spc="-15" dirty="0">
                  <a:latin typeface="+mn-ea"/>
                  <a:cs typeface="Malgun Gothic"/>
                </a:rPr>
                <a:t>등록번호 목포</a:t>
              </a:r>
              <a:r>
                <a:rPr lang="en-US" altLang="ko-KR" sz="1050" spc="-15" dirty="0">
                  <a:latin typeface="+mn-ea"/>
                  <a:cs typeface="Malgun Gothic"/>
                </a:rPr>
                <a:t>2019-29-05</a:t>
              </a:r>
              <a:r>
                <a:rPr lang="en-US" altLang="ko-KR" sz="1050" spc="5" dirty="0">
                  <a:latin typeface="+mn-ea"/>
                  <a:cs typeface="Malgun Gothic"/>
                </a:rPr>
                <a:t>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B318435-AA18-4AF8-B72D-8402AA6175F6}"/>
              </a:ext>
            </a:extLst>
          </p:cNvPr>
          <p:cNvGrpSpPr/>
          <p:nvPr/>
        </p:nvGrpSpPr>
        <p:grpSpPr>
          <a:xfrm>
            <a:off x="1335460" y="6159972"/>
            <a:ext cx="2509119" cy="302390"/>
            <a:chOff x="4272995" y="2511359"/>
            <a:chExt cx="2509119" cy="30239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BB45FE8-0CA7-4553-B13B-2712EC96981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01.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A38E838-A5A9-45C2-92F4-93BC19B9F922}"/>
                </a:ext>
              </a:extLst>
            </p:cNvPr>
            <p:cNvSpPr txBox="1"/>
            <p:nvPr/>
          </p:nvSpPr>
          <p:spPr>
            <a:xfrm>
              <a:off x="4800481" y="2511359"/>
              <a:ext cx="1981633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 err="1">
                  <a:latin typeface="+mn-ea"/>
                  <a:cs typeface="Malgun Gothic"/>
                </a:rPr>
                <a:t>삼화폐인트</a:t>
              </a:r>
              <a:r>
                <a:rPr lang="ko-KR" altLang="en-US" sz="1050" spc="5" dirty="0">
                  <a:latin typeface="+mn-ea"/>
                  <a:cs typeface="Malgun Gothic"/>
                </a:rPr>
                <a:t> </a:t>
              </a:r>
              <a:r>
                <a:rPr lang="en-US" altLang="ko-KR" sz="1050" spc="5" dirty="0">
                  <a:latin typeface="+mn-ea"/>
                  <a:cs typeface="Malgun Gothic"/>
                </a:rPr>
                <a:t>OEM </a:t>
              </a:r>
              <a:r>
                <a:rPr lang="ko-KR" altLang="en-US" sz="1050" spc="5" dirty="0">
                  <a:latin typeface="+mn-ea"/>
                  <a:cs typeface="Malgun Gothic"/>
                </a:rPr>
                <a:t>생산 계약 체결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9B318435-AA18-4AF8-B72D-8402AA6175F6}"/>
              </a:ext>
            </a:extLst>
          </p:cNvPr>
          <p:cNvGrpSpPr/>
          <p:nvPr/>
        </p:nvGrpSpPr>
        <p:grpSpPr>
          <a:xfrm>
            <a:off x="1335460" y="6386536"/>
            <a:ext cx="2999638" cy="302390"/>
            <a:chOff x="4272995" y="2511359"/>
            <a:chExt cx="2999638" cy="30239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B45FE8-0CA7-4553-B13B-2712EC96981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01.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A38E838-A5A9-45C2-92F4-93BC19B9F922}"/>
                </a:ext>
              </a:extLst>
            </p:cNvPr>
            <p:cNvSpPr txBox="1"/>
            <p:nvPr/>
          </p:nvSpPr>
          <p:spPr>
            <a:xfrm>
              <a:off x="4800481" y="2511359"/>
              <a:ext cx="2472152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㈜</a:t>
              </a:r>
              <a:r>
                <a:rPr lang="ko-KR" altLang="en-US" sz="1050" spc="5" dirty="0" err="1">
                  <a:latin typeface="+mn-ea"/>
                  <a:cs typeface="Malgun Gothic"/>
                </a:rPr>
                <a:t>케미우스코리아</a:t>
              </a:r>
              <a:r>
                <a:rPr lang="en-US" altLang="ko-KR" sz="1050" spc="5" dirty="0">
                  <a:latin typeface="+mn-ea"/>
                  <a:cs typeface="Malgun Gothic"/>
                </a:rPr>
                <a:t> OEM </a:t>
              </a:r>
              <a:r>
                <a:rPr lang="ko-KR" altLang="en-US" sz="1050" spc="5" dirty="0">
                  <a:latin typeface="+mn-ea"/>
                  <a:cs typeface="Malgun Gothic"/>
                </a:rPr>
                <a:t>생산 계약 체결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9B318435-AA18-4AF8-B72D-8402AA6175F6}"/>
              </a:ext>
            </a:extLst>
          </p:cNvPr>
          <p:cNvGrpSpPr/>
          <p:nvPr/>
        </p:nvGrpSpPr>
        <p:grpSpPr>
          <a:xfrm>
            <a:off x="1335460" y="6626920"/>
            <a:ext cx="2914999" cy="302390"/>
            <a:chOff x="4272995" y="2511359"/>
            <a:chExt cx="2914999" cy="30239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BB45FE8-0CA7-4553-B13B-2712EC96981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01.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A38E838-A5A9-45C2-92F4-93BC19B9F922}"/>
                </a:ext>
              </a:extLst>
            </p:cNvPr>
            <p:cNvSpPr txBox="1"/>
            <p:nvPr/>
          </p:nvSpPr>
          <p:spPr>
            <a:xfrm>
              <a:off x="4800481" y="2511359"/>
              <a:ext cx="2387513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㈜</a:t>
              </a:r>
              <a:r>
                <a:rPr lang="ko-KR" altLang="en-US" sz="1050" spc="5" dirty="0" err="1">
                  <a:latin typeface="+mn-ea"/>
                  <a:cs typeface="Malgun Gothic"/>
                </a:rPr>
                <a:t>케이알티앤에스</a:t>
              </a:r>
              <a:r>
                <a:rPr lang="ko-KR" altLang="en-US" sz="1050" spc="5" dirty="0">
                  <a:latin typeface="+mn-ea"/>
                  <a:cs typeface="Malgun Gothic"/>
                </a:rPr>
                <a:t> </a:t>
              </a:r>
              <a:r>
                <a:rPr lang="en-US" altLang="ko-KR" sz="1050" spc="5" dirty="0">
                  <a:latin typeface="+mn-ea"/>
                  <a:cs typeface="Malgun Gothic"/>
                </a:rPr>
                <a:t>OEM </a:t>
              </a:r>
              <a:r>
                <a:rPr lang="ko-KR" altLang="en-US" sz="1050" spc="5" dirty="0">
                  <a:latin typeface="+mn-ea"/>
                  <a:cs typeface="Malgun Gothic"/>
                </a:rPr>
                <a:t>생산 계약 체결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9B318435-AA18-4AF8-B72D-8402AA6175F6}"/>
              </a:ext>
            </a:extLst>
          </p:cNvPr>
          <p:cNvGrpSpPr/>
          <p:nvPr/>
        </p:nvGrpSpPr>
        <p:grpSpPr>
          <a:xfrm>
            <a:off x="1335460" y="7978958"/>
            <a:ext cx="3275033" cy="279244"/>
            <a:chOff x="4272995" y="2511359"/>
            <a:chExt cx="3275033" cy="27924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45FE8-0CA7-4553-B13B-2712EC96981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A38E838-A5A9-45C2-92F4-93BC19B9F922}"/>
                </a:ext>
              </a:extLst>
            </p:cNvPr>
            <p:cNvSpPr txBox="1"/>
            <p:nvPr/>
          </p:nvSpPr>
          <p:spPr>
            <a:xfrm>
              <a:off x="4800481" y="2511359"/>
              <a:ext cx="2747547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중소기업 확인서</a:t>
              </a:r>
              <a:r>
                <a:rPr lang="en-US" altLang="ko-KR" sz="1050" spc="5" dirty="0">
                  <a:latin typeface="+mn-ea"/>
                  <a:cs typeface="Malgun Gothic"/>
                </a:rPr>
                <a:t>(</a:t>
              </a:r>
              <a:r>
                <a:rPr lang="ko-KR" altLang="en-US" sz="1050" spc="5" dirty="0">
                  <a:latin typeface="+mn-ea"/>
                  <a:cs typeface="Malgun Gothic"/>
                </a:rPr>
                <a:t>등록번호 </a:t>
              </a:r>
              <a:r>
                <a:rPr lang="en-US" altLang="ko-KR" sz="1050" spc="5" dirty="0">
                  <a:latin typeface="+mn-ea"/>
                  <a:cs typeface="Malgun Gothic"/>
                </a:rPr>
                <a:t>0010-2020-44578)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B0FE85A1-E004-411F-9296-24A9AA1EEC11}"/>
              </a:ext>
            </a:extLst>
          </p:cNvPr>
          <p:cNvGrpSpPr/>
          <p:nvPr/>
        </p:nvGrpSpPr>
        <p:grpSpPr>
          <a:xfrm>
            <a:off x="1333312" y="8548634"/>
            <a:ext cx="2561376" cy="302390"/>
            <a:chOff x="4272995" y="2511359"/>
            <a:chExt cx="2561376" cy="30239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1298580-346F-4598-87A3-DBEEE716A46A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05.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50A93AB-9D4F-4402-8ACA-FCD13F7B3545}"/>
                </a:ext>
              </a:extLst>
            </p:cNvPr>
            <p:cNvSpPr txBox="1"/>
            <p:nvPr/>
          </p:nvSpPr>
          <p:spPr>
            <a:xfrm>
              <a:off x="4800481" y="2511359"/>
              <a:ext cx="2033890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벤처기업 등록</a:t>
              </a:r>
              <a:r>
                <a:rPr lang="en-US" altLang="ko-KR" sz="1050" spc="5" dirty="0">
                  <a:latin typeface="+mn-ea"/>
                  <a:cs typeface="Malgun Gothic"/>
                </a:rPr>
                <a:t>(</a:t>
              </a:r>
              <a:r>
                <a:rPr lang="ko-KR" altLang="en-US" sz="1050" spc="5" dirty="0">
                  <a:latin typeface="+mn-ea"/>
                  <a:cs typeface="Malgun Gothic"/>
                </a:rPr>
                <a:t>제</a:t>
              </a:r>
              <a:r>
                <a:rPr lang="en-US" altLang="ko-KR" sz="1050" spc="5" dirty="0">
                  <a:latin typeface="+mn-ea"/>
                  <a:cs typeface="Malgun Gothic"/>
                </a:rPr>
                <a:t>20200109308</a:t>
              </a:r>
              <a:r>
                <a:rPr lang="ko-KR" altLang="en-US" sz="1050" spc="5" dirty="0">
                  <a:latin typeface="+mn-ea"/>
                  <a:cs typeface="Malgun Gothic"/>
                </a:rPr>
                <a:t>호</a:t>
              </a:r>
              <a:r>
                <a:rPr lang="en-US" altLang="ko-KR" sz="1050" spc="5" dirty="0">
                  <a:latin typeface="+mn-ea"/>
                  <a:cs typeface="Malgun Gothic"/>
                </a:rPr>
                <a:t>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462B2503-08C9-4FCA-A946-25A57EB0E6FB}"/>
              </a:ext>
            </a:extLst>
          </p:cNvPr>
          <p:cNvGrpSpPr/>
          <p:nvPr/>
        </p:nvGrpSpPr>
        <p:grpSpPr>
          <a:xfrm>
            <a:off x="1333312" y="8744468"/>
            <a:ext cx="2892877" cy="302390"/>
            <a:chOff x="4272995" y="2511359"/>
            <a:chExt cx="2892877" cy="30239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A07B9D5-608A-45F7-8B42-15BF785F4CAC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30239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05.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60DAEE-FD2F-4157-976E-636CB5BB4A05}"/>
                </a:ext>
              </a:extLst>
            </p:cNvPr>
            <p:cNvSpPr txBox="1"/>
            <p:nvPr/>
          </p:nvSpPr>
          <p:spPr>
            <a:xfrm>
              <a:off x="4800481" y="2511359"/>
              <a:ext cx="2365391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기업부설연구소 인정</a:t>
              </a:r>
              <a:r>
                <a:rPr lang="en-US" altLang="ko-KR" sz="1050" spc="5" dirty="0">
                  <a:latin typeface="+mn-ea"/>
                  <a:cs typeface="Malgun Gothic"/>
                </a:rPr>
                <a:t>(</a:t>
              </a:r>
              <a:r>
                <a:rPr lang="ko-KR" altLang="en-US" sz="1050" spc="5" dirty="0">
                  <a:latin typeface="+mn-ea"/>
                  <a:cs typeface="Malgun Gothic"/>
                </a:rPr>
                <a:t>제</a:t>
              </a:r>
              <a:r>
                <a:rPr lang="en-US" altLang="ko-KR" sz="1050" spc="5" dirty="0">
                  <a:latin typeface="+mn-ea"/>
                  <a:cs typeface="Malgun Gothic"/>
                </a:rPr>
                <a:t>2020112954</a:t>
              </a:r>
              <a:r>
                <a:rPr lang="ko-KR" altLang="en-US" sz="1050" spc="5" dirty="0">
                  <a:latin typeface="+mn-ea"/>
                  <a:cs typeface="Malgun Gothic"/>
                </a:rPr>
                <a:t>호</a:t>
              </a:r>
              <a:r>
                <a:rPr lang="en-US" altLang="ko-KR" sz="1050" spc="5" dirty="0">
                  <a:latin typeface="+mn-ea"/>
                  <a:cs typeface="Malgun Gothic"/>
                </a:rPr>
                <a:t>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69296363-91BD-490F-8A11-BDAC853CB507}"/>
              </a:ext>
            </a:extLst>
          </p:cNvPr>
          <p:cNvGrpSpPr/>
          <p:nvPr/>
        </p:nvGrpSpPr>
        <p:grpSpPr>
          <a:xfrm>
            <a:off x="1333312" y="8167795"/>
            <a:ext cx="5885363" cy="279244"/>
            <a:chOff x="4272995" y="2511359"/>
            <a:chExt cx="5885363" cy="27924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3F28E71-CB13-47F6-B649-4CA78CBF676F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04.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9F8BB03-37E4-4497-A236-9C36D956ED69}"/>
                </a:ext>
              </a:extLst>
            </p:cNvPr>
            <p:cNvSpPr txBox="1"/>
            <p:nvPr/>
          </p:nvSpPr>
          <p:spPr>
            <a:xfrm>
              <a:off x="4800481" y="2511359"/>
              <a:ext cx="5357877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친환경 중방식용 수용성 </a:t>
              </a:r>
              <a:r>
                <a:rPr lang="ko-KR" altLang="en-US" sz="1050" spc="5" dirty="0" err="1">
                  <a:latin typeface="+mn-ea"/>
                  <a:cs typeface="Malgun Gothic"/>
                </a:rPr>
                <a:t>도장재</a:t>
              </a:r>
              <a:r>
                <a:rPr lang="ko-KR" altLang="en-US" sz="1050" spc="5" dirty="0">
                  <a:latin typeface="+mn-ea"/>
                  <a:cs typeface="Malgun Gothic"/>
                </a:rPr>
                <a:t> 및 이를 이용한 스프레이형 중방식용 도장방법 특허출원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1231C390-C640-4E9D-88BB-376818E87C17}"/>
              </a:ext>
            </a:extLst>
          </p:cNvPr>
          <p:cNvGrpSpPr/>
          <p:nvPr/>
        </p:nvGrpSpPr>
        <p:grpSpPr>
          <a:xfrm>
            <a:off x="1331164" y="8356471"/>
            <a:ext cx="3255156" cy="279244"/>
            <a:chOff x="4272995" y="2511359"/>
            <a:chExt cx="3255156" cy="27924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8D9D6C5-5062-4331-AF16-5C6C3BDC219F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04.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D8B533E-B93D-4007-898F-CB7330AE9BBA}"/>
                </a:ext>
              </a:extLst>
            </p:cNvPr>
            <p:cNvSpPr txBox="1"/>
            <p:nvPr/>
          </p:nvSpPr>
          <p:spPr>
            <a:xfrm>
              <a:off x="4800481" y="2511359"/>
              <a:ext cx="2727670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강 교량의 녹 또는 페인트 제거방법 특허출원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B749DE69-EEAF-4C48-BF2A-4ABBDE0DC335}"/>
              </a:ext>
            </a:extLst>
          </p:cNvPr>
          <p:cNvGrpSpPr/>
          <p:nvPr/>
        </p:nvGrpSpPr>
        <p:grpSpPr>
          <a:xfrm>
            <a:off x="1331164" y="8935505"/>
            <a:ext cx="4319550" cy="279244"/>
            <a:chOff x="4272995" y="2511359"/>
            <a:chExt cx="4319550" cy="27924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3E14393-345B-4A65-883D-1E630203429D}"/>
                </a:ext>
              </a:extLst>
            </p:cNvPr>
            <p:cNvSpPr txBox="1"/>
            <p:nvPr/>
          </p:nvSpPr>
          <p:spPr>
            <a:xfrm>
              <a:off x="4272995" y="2511359"/>
              <a:ext cx="192360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r>
                <a:rPr lang="en-US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12.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864A6FD-DBD8-47E9-AF34-D9C3A5242A9B}"/>
                </a:ext>
              </a:extLst>
            </p:cNvPr>
            <p:cNvSpPr txBox="1"/>
            <p:nvPr/>
          </p:nvSpPr>
          <p:spPr>
            <a:xfrm>
              <a:off x="4800481" y="2511359"/>
              <a:ext cx="3792064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친환경 선박용 냉난방 시스템 특허출원</a:t>
              </a:r>
              <a:r>
                <a:rPr lang="en-US" altLang="ko-KR" sz="1050" spc="5" dirty="0">
                  <a:latin typeface="+mn-ea"/>
                  <a:cs typeface="Malgun Gothic"/>
                </a:rPr>
                <a:t>(</a:t>
              </a:r>
              <a:r>
                <a:rPr lang="ko-KR" altLang="en-US" sz="1050" spc="5" dirty="0">
                  <a:latin typeface="+mn-ea"/>
                  <a:cs typeface="Malgun Gothic"/>
                </a:rPr>
                <a:t>제</a:t>
              </a:r>
              <a:r>
                <a:rPr lang="en-US" altLang="ko-KR" sz="1050" spc="5" dirty="0">
                  <a:latin typeface="+mn-ea"/>
                  <a:cs typeface="Malgun Gothic"/>
                </a:rPr>
                <a:t>10-2020-0168106</a:t>
              </a:r>
              <a:r>
                <a:rPr lang="ko-KR" altLang="en-US" sz="1050" spc="5" dirty="0">
                  <a:latin typeface="+mn-ea"/>
                  <a:cs typeface="Malgun Gothic"/>
                </a:rPr>
                <a:t>호</a:t>
              </a:r>
              <a:r>
                <a:rPr lang="en-US" altLang="ko-KR" sz="1050" spc="5" dirty="0">
                  <a:latin typeface="+mn-ea"/>
                  <a:cs typeface="Malgun Gothic"/>
                </a:rPr>
                <a:t>)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B1D245C3-C815-4A66-9CFA-E09E113F7760}"/>
              </a:ext>
            </a:extLst>
          </p:cNvPr>
          <p:cNvGrpSpPr/>
          <p:nvPr/>
        </p:nvGrpSpPr>
        <p:grpSpPr>
          <a:xfrm>
            <a:off x="1329016" y="9134162"/>
            <a:ext cx="3882892" cy="279244"/>
            <a:chOff x="4272995" y="2511359"/>
            <a:chExt cx="3882892" cy="27924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6E2FBD1-94E8-422F-84A8-C79FFF8EE349}"/>
                </a:ext>
              </a:extLst>
            </p:cNvPr>
            <p:cNvSpPr txBox="1"/>
            <p:nvPr/>
          </p:nvSpPr>
          <p:spPr>
            <a:xfrm>
              <a:off x="4272995" y="2511359"/>
              <a:ext cx="65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22F227B-7006-45C8-99CC-B9A30BEFE343}"/>
                </a:ext>
              </a:extLst>
            </p:cNvPr>
            <p:cNvSpPr txBox="1"/>
            <p:nvPr/>
          </p:nvSpPr>
          <p:spPr>
            <a:xfrm>
              <a:off x="4800481" y="2511359"/>
              <a:ext cx="3355406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>
                  <a:latin typeface="+mn-ea"/>
                  <a:cs typeface="Malgun Gothic"/>
                </a:rPr>
                <a:t>우레탄 보수재를 이용한 균열보수방법 특허출원 준비중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1E6F4E7D-976C-485D-ABD2-81A516899401}"/>
              </a:ext>
            </a:extLst>
          </p:cNvPr>
          <p:cNvGrpSpPr/>
          <p:nvPr/>
        </p:nvGrpSpPr>
        <p:grpSpPr>
          <a:xfrm>
            <a:off x="1326868" y="9319940"/>
            <a:ext cx="4018185" cy="279244"/>
            <a:chOff x="4272995" y="2511359"/>
            <a:chExt cx="4018185" cy="27924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F03F9FA-67F6-4879-956A-91AA64B6DC45}"/>
                </a:ext>
              </a:extLst>
            </p:cNvPr>
            <p:cNvSpPr txBox="1"/>
            <p:nvPr/>
          </p:nvSpPr>
          <p:spPr>
            <a:xfrm>
              <a:off x="4272995" y="2511359"/>
              <a:ext cx="65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marL="0" algn="l">
                <a:lnSpc>
                  <a:spcPct val="130000"/>
                </a:lnSpc>
              </a:pP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310CF85-81BD-411B-8B64-DCBE3367D250}"/>
                </a:ext>
              </a:extLst>
            </p:cNvPr>
            <p:cNvSpPr txBox="1"/>
            <p:nvPr/>
          </p:nvSpPr>
          <p:spPr>
            <a:xfrm>
              <a:off x="4800481" y="2511359"/>
              <a:ext cx="3490699" cy="279244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050" spc="5" dirty="0" err="1">
                  <a:latin typeface="+mn-ea"/>
                  <a:cs typeface="Malgun Gothic"/>
                </a:rPr>
                <a:t>수중보수몰탈을</a:t>
              </a:r>
              <a:r>
                <a:rPr lang="ko-KR" altLang="en-US" sz="1050" spc="5" dirty="0">
                  <a:latin typeface="+mn-ea"/>
                  <a:cs typeface="Malgun Gothic"/>
                </a:rPr>
                <a:t> 이용한 구조물 보수방법 특허출원 준비중</a:t>
              </a:r>
              <a:endParaRPr lang="ko-KR" altLang="en-US" sz="1050" dirty="0">
                <a:latin typeface="+mn-ea"/>
                <a:cs typeface="Malgun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498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개체 틀 14"/>
          <p:cNvPicPr preferRelativeResize="0"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" b="5643"/>
          <a:stretch>
            <a:fillRect/>
          </a:stretch>
        </p:blipFill>
        <p:spPr>
          <a:xfrm>
            <a:off x="3966756" y="6913687"/>
            <a:ext cx="3240000" cy="2156454"/>
          </a:xfrm>
        </p:spPr>
      </p:pic>
      <p:sp>
        <p:nvSpPr>
          <p:cNvPr id="5" name="텍스트 개체 틀 4"/>
          <p:cNvSpPr>
            <a:spLocks noGrp="1"/>
          </p:cNvSpPr>
          <p:nvPr>
            <p:ph type="body" sz="quarter" idx="19"/>
          </p:nvPr>
        </p:nvSpPr>
        <p:spPr>
          <a:xfrm>
            <a:off x="1073652" y="5719533"/>
            <a:ext cx="5426208" cy="270330"/>
          </a:xfrm>
        </p:spPr>
        <p:txBody>
          <a:bodyPr/>
          <a:lstStyle/>
          <a:p>
            <a:r>
              <a:rPr lang="ko-KR" altLang="en-US" dirty="0"/>
              <a:t>교량 내진보강공사 전경사진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20"/>
          </p:nvPr>
        </p:nvSpPr>
        <p:spPr>
          <a:xfrm>
            <a:off x="266699" y="9084782"/>
            <a:ext cx="3095626" cy="270330"/>
          </a:xfrm>
        </p:spPr>
        <p:txBody>
          <a:bodyPr/>
          <a:lstStyle/>
          <a:p>
            <a:r>
              <a:rPr lang="ko-KR" altLang="en-US" dirty="0" err="1"/>
              <a:t>전단키</a:t>
            </a:r>
            <a:r>
              <a:rPr lang="ko-KR" altLang="en-US" dirty="0"/>
              <a:t> 설치 완료</a:t>
            </a: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22"/>
          </p:nvPr>
        </p:nvSpPr>
        <p:spPr>
          <a:xfrm>
            <a:off x="4197349" y="9084782"/>
            <a:ext cx="3095626" cy="270330"/>
          </a:xfrm>
        </p:spPr>
        <p:txBody>
          <a:bodyPr/>
          <a:lstStyle/>
          <a:p>
            <a:r>
              <a:rPr lang="ko-KR" altLang="en-US" dirty="0" err="1"/>
              <a:t>점성댐퍼</a:t>
            </a:r>
            <a:r>
              <a:rPr lang="ko-KR" altLang="en-US" dirty="0"/>
              <a:t> 설치 완료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교량 내진보강공사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 err="1"/>
              <a:t>전단키</a:t>
            </a:r>
            <a:r>
              <a:rPr lang="en-US" altLang="ko-KR" dirty="0"/>
              <a:t>, </a:t>
            </a:r>
            <a:r>
              <a:rPr lang="ko-KR" altLang="en-US" dirty="0" err="1"/>
              <a:t>댐퍼설치</a:t>
            </a:r>
            <a:endParaRPr lang="ko-KR" altLang="en-US" dirty="0"/>
          </a:p>
        </p:txBody>
      </p:sp>
      <p:pic>
        <p:nvPicPr>
          <p:cNvPr id="14" name="그림 개체 틀 13"/>
          <p:cNvPicPr preferRelativeResize="0"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" b="5643"/>
          <a:stretch>
            <a:fillRect/>
          </a:stretch>
        </p:blipFill>
        <p:spPr>
          <a:xfrm>
            <a:off x="366756" y="6913687"/>
            <a:ext cx="3240000" cy="2156454"/>
          </a:xfrm>
        </p:spPr>
      </p:pic>
      <p:pic>
        <p:nvPicPr>
          <p:cNvPr id="16" name="그림 개체 틀 15"/>
          <p:cNvPicPr preferRelativeResize="0"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6457"/>
          <a:stretch>
            <a:fillRect/>
          </a:stretch>
        </p:blipFill>
        <p:spPr>
          <a:xfrm>
            <a:off x="366756" y="3124507"/>
            <a:ext cx="6840000" cy="2580385"/>
          </a:xfrm>
        </p:spPr>
      </p:pic>
    </p:spTree>
    <p:extLst>
      <p:ext uri="{BB962C8B-B14F-4D97-AF65-F5344CB8AC3E}">
        <p14:creationId xmlns:p14="http://schemas.microsoft.com/office/powerpoint/2010/main" val="2660309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9"/>
          </p:nvPr>
        </p:nvSpPr>
        <p:spPr>
          <a:xfrm>
            <a:off x="1073652" y="5719533"/>
            <a:ext cx="5426208" cy="270330"/>
          </a:xfrm>
        </p:spPr>
        <p:txBody>
          <a:bodyPr/>
          <a:lstStyle/>
          <a:p>
            <a:r>
              <a:rPr lang="ko-KR" altLang="en-US" dirty="0" err="1"/>
              <a:t>트러스형상</a:t>
            </a:r>
            <a:r>
              <a:rPr lang="ko-KR" altLang="en-US" dirty="0"/>
              <a:t> </a:t>
            </a:r>
            <a:r>
              <a:rPr lang="ko-KR" altLang="en-US" dirty="0" err="1"/>
              <a:t>부잔교</a:t>
            </a:r>
            <a:r>
              <a:rPr lang="ko-KR" altLang="en-US" dirty="0"/>
              <a:t> 제작 및 설치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20"/>
          </p:nvPr>
        </p:nvSpPr>
        <p:spPr>
          <a:xfrm>
            <a:off x="266699" y="9084782"/>
            <a:ext cx="3095626" cy="270330"/>
          </a:xfrm>
        </p:spPr>
        <p:txBody>
          <a:bodyPr/>
          <a:lstStyle/>
          <a:p>
            <a:r>
              <a:rPr lang="ko-KR" altLang="en-US" dirty="0"/>
              <a:t>도교제작 및 설치</a:t>
            </a: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22"/>
          </p:nvPr>
        </p:nvSpPr>
        <p:spPr>
          <a:xfrm>
            <a:off x="4197349" y="9073753"/>
            <a:ext cx="3095626" cy="292388"/>
          </a:xfrm>
        </p:spPr>
        <p:txBody>
          <a:bodyPr/>
          <a:lstStyle/>
          <a:p>
            <a:r>
              <a:rPr lang="ko-KR" altLang="en-US" dirty="0"/>
              <a:t>복합다기능 </a:t>
            </a:r>
            <a:r>
              <a:rPr lang="ko-KR" altLang="en-US" dirty="0" err="1"/>
              <a:t>부잔교</a:t>
            </a:r>
            <a:r>
              <a:rPr lang="ko-KR" altLang="en-US" dirty="0"/>
              <a:t> 제작 및 설치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해양 항만시설 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 err="1"/>
              <a:t>부잔교</a:t>
            </a:r>
            <a:r>
              <a:rPr lang="ko-KR" altLang="en-US" dirty="0"/>
              <a:t> 제작</a:t>
            </a:r>
            <a:r>
              <a:rPr lang="en-US" altLang="ko-KR" dirty="0"/>
              <a:t> </a:t>
            </a:r>
            <a:r>
              <a:rPr lang="ko-KR" altLang="en-US" dirty="0"/>
              <a:t>및 설치</a:t>
            </a:r>
          </a:p>
        </p:txBody>
      </p:sp>
      <p:pic>
        <p:nvPicPr>
          <p:cNvPr id="11" name="그림 개체 틀 10"/>
          <p:cNvPicPr preferRelativeResize="0"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" b="5643"/>
          <a:stretch>
            <a:fillRect/>
          </a:stretch>
        </p:blipFill>
        <p:spPr>
          <a:xfrm>
            <a:off x="355599" y="6917299"/>
            <a:ext cx="3240000" cy="2156454"/>
          </a:xfrm>
        </p:spPr>
      </p:pic>
      <p:pic>
        <p:nvPicPr>
          <p:cNvPr id="17" name="_x714181280" descr="EMB00003bac3d39"/>
          <p:cNvPicPr preferRelativeResize="0">
            <a:picLocks noGrp="1" noChangeAspect="1" noChangeArrowheads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9023"/>
          <a:stretch>
            <a:fillRect/>
          </a:stretch>
        </p:blipFill>
        <p:spPr bwMode="auto">
          <a:xfrm>
            <a:off x="3955599" y="6928328"/>
            <a:ext cx="3240000" cy="21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_x748125144" descr="EMB00001bcc1481"/>
          <p:cNvPicPr preferRelativeResize="0"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b="13964"/>
          <a:stretch/>
        </p:blipFill>
        <p:spPr bwMode="auto">
          <a:xfrm>
            <a:off x="355599" y="3130392"/>
            <a:ext cx="6840000" cy="25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672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하늘, 실외, 건물, 잔디이(가) 표시된 사진&#10;&#10;매우 높은 신뢰도로 생성된 설명">
            <a:extLst>
              <a:ext uri="{FF2B5EF4-FFF2-40B4-BE49-F238E27FC236}">
                <a16:creationId xmlns:a16="http://schemas.microsoft.com/office/drawing/2014/main" id="{E44A5741-FD3B-4BCC-9186-B26B6029538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  <p:sp>
        <p:nvSpPr>
          <p:cNvPr id="103" name="자유형: 도형 102">
            <a:extLst>
              <a:ext uri="{FF2B5EF4-FFF2-40B4-BE49-F238E27FC236}">
                <a16:creationId xmlns:a16="http://schemas.microsoft.com/office/drawing/2014/main" id="{189DDBCD-62B0-4E8C-BE6C-753A07C36E72}"/>
              </a:ext>
            </a:extLst>
          </p:cNvPr>
          <p:cNvSpPr/>
          <p:nvPr/>
        </p:nvSpPr>
        <p:spPr>
          <a:xfrm>
            <a:off x="1509031" y="-1"/>
            <a:ext cx="6050645" cy="5414825"/>
          </a:xfrm>
          <a:custGeom>
            <a:avLst/>
            <a:gdLst>
              <a:gd name="connsiteX0" fmla="*/ 0 w 6050645"/>
              <a:gd name="connsiteY0" fmla="*/ 0 h 5414825"/>
              <a:gd name="connsiteX1" fmla="*/ 2270806 w 6050645"/>
              <a:gd name="connsiteY1" fmla="*/ 0 h 5414825"/>
              <a:gd name="connsiteX2" fmla="*/ 3118186 w 6050645"/>
              <a:gd name="connsiteY2" fmla="*/ 0 h 5414825"/>
              <a:gd name="connsiteX3" fmla="*/ 5388991 w 6050645"/>
              <a:gd name="connsiteY3" fmla="*/ 0 h 5414825"/>
              <a:gd name="connsiteX4" fmla="*/ 6050645 w 6050645"/>
              <a:gd name="connsiteY4" fmla="*/ 596050 h 5414825"/>
              <a:gd name="connsiteX5" fmla="*/ 6050645 w 6050645"/>
              <a:gd name="connsiteY5" fmla="*/ 5414825 h 54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645" h="5414825">
                <a:moveTo>
                  <a:pt x="0" y="0"/>
                </a:moveTo>
                <a:lnTo>
                  <a:pt x="2270806" y="0"/>
                </a:lnTo>
                <a:lnTo>
                  <a:pt x="3118186" y="0"/>
                </a:lnTo>
                <a:lnTo>
                  <a:pt x="5388991" y="0"/>
                </a:lnTo>
                <a:lnTo>
                  <a:pt x="6050645" y="596050"/>
                </a:lnTo>
                <a:lnTo>
                  <a:pt x="6050645" y="5414825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133ADFA-AB3C-447C-A5D7-2B9421181E6D}"/>
              </a:ext>
            </a:extLst>
          </p:cNvPr>
          <p:cNvSpPr>
            <a:spLocks/>
          </p:cNvSpPr>
          <p:nvPr/>
        </p:nvSpPr>
        <p:spPr bwMode="auto">
          <a:xfrm>
            <a:off x="852488" y="0"/>
            <a:ext cx="2619375" cy="3633788"/>
          </a:xfrm>
          <a:custGeom>
            <a:avLst/>
            <a:gdLst>
              <a:gd name="T0" fmla="*/ 476 w 1650"/>
              <a:gd name="T1" fmla="*/ 0 h 2289"/>
              <a:gd name="T2" fmla="*/ 0 w 1650"/>
              <a:gd name="T3" fmla="*/ 674 h 2289"/>
              <a:gd name="T4" fmla="*/ 0 w 1650"/>
              <a:gd name="T5" fmla="*/ 2289 h 2289"/>
              <a:gd name="T6" fmla="*/ 1650 w 1650"/>
              <a:gd name="T7" fmla="*/ 4 h 2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50" h="2289">
                <a:moveTo>
                  <a:pt x="476" y="0"/>
                </a:moveTo>
                <a:lnTo>
                  <a:pt x="0" y="674"/>
                </a:lnTo>
                <a:lnTo>
                  <a:pt x="0" y="2289"/>
                </a:lnTo>
                <a:lnTo>
                  <a:pt x="165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4" name="자유형: 도형 103">
            <a:extLst>
              <a:ext uri="{FF2B5EF4-FFF2-40B4-BE49-F238E27FC236}">
                <a16:creationId xmlns:a16="http://schemas.microsoft.com/office/drawing/2014/main" id="{F4E0D767-D878-41E2-971A-4E074B0CB384}"/>
              </a:ext>
            </a:extLst>
          </p:cNvPr>
          <p:cNvSpPr/>
          <p:nvPr/>
        </p:nvSpPr>
        <p:spPr>
          <a:xfrm>
            <a:off x="-845" y="-17171"/>
            <a:ext cx="7560000" cy="10691113"/>
          </a:xfrm>
          <a:custGeom>
            <a:avLst/>
            <a:gdLst>
              <a:gd name="connsiteX0" fmla="*/ 7281798 w 7580266"/>
              <a:gd name="connsiteY0" fmla="*/ 0 h 10691113"/>
              <a:gd name="connsiteX1" fmla="*/ 7549872 w 7580266"/>
              <a:gd name="connsiteY1" fmla="*/ 0 h 10691113"/>
              <a:gd name="connsiteX2" fmla="*/ 7580266 w 7580266"/>
              <a:gd name="connsiteY2" fmla="*/ 0 h 10691113"/>
              <a:gd name="connsiteX3" fmla="*/ 7580266 w 7580266"/>
              <a:gd name="connsiteY3" fmla="*/ 5238730 h 10691113"/>
              <a:gd name="connsiteX4" fmla="*/ 2694416 w 7580266"/>
              <a:gd name="connsiteY4" fmla="*/ 10691113 h 10691113"/>
              <a:gd name="connsiteX5" fmla="*/ 0 w 7580266"/>
              <a:gd name="connsiteY5" fmla="*/ 10691113 h 10691113"/>
              <a:gd name="connsiteX6" fmla="*/ 0 w 7580266"/>
              <a:gd name="connsiteY6" fmla="*/ 8127261 h 1069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0266" h="10691113">
                <a:moveTo>
                  <a:pt x="7281798" y="0"/>
                </a:moveTo>
                <a:lnTo>
                  <a:pt x="7549872" y="0"/>
                </a:lnTo>
                <a:lnTo>
                  <a:pt x="7580266" y="0"/>
                </a:lnTo>
                <a:lnTo>
                  <a:pt x="7580266" y="5238730"/>
                </a:lnTo>
                <a:lnTo>
                  <a:pt x="2694416" y="10691113"/>
                </a:lnTo>
                <a:lnTo>
                  <a:pt x="0" y="10691113"/>
                </a:lnTo>
                <a:lnTo>
                  <a:pt x="0" y="812726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>
          <a:xfrm>
            <a:off x="5417977" y="2747022"/>
            <a:ext cx="1600200" cy="1200329"/>
          </a:xfrm>
        </p:spPr>
        <p:txBody>
          <a:bodyPr/>
          <a:lstStyle/>
          <a:p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5"/>
          </p:nvPr>
        </p:nvSpPr>
        <p:spPr>
          <a:xfrm>
            <a:off x="4530346" y="4492948"/>
            <a:ext cx="2386231" cy="412742"/>
          </a:xfrm>
        </p:spPr>
        <p:txBody>
          <a:bodyPr/>
          <a:lstStyle/>
          <a:p>
            <a:r>
              <a:rPr lang="ko-KR" altLang="en-US" dirty="0"/>
              <a:t>공사실적</a:t>
            </a: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6"/>
          </p:nvPr>
        </p:nvSpPr>
        <p:spPr>
          <a:xfrm>
            <a:off x="4530346" y="5076769"/>
            <a:ext cx="2386231" cy="333617"/>
          </a:xfrm>
        </p:spPr>
        <p:txBody>
          <a:bodyPr/>
          <a:lstStyle/>
          <a:p>
            <a:r>
              <a:rPr lang="ko-KR" altLang="en-US" dirty="0"/>
              <a:t>연도별 실적</a:t>
            </a:r>
          </a:p>
        </p:txBody>
      </p:sp>
    </p:spTree>
    <p:extLst>
      <p:ext uri="{BB962C8B-B14F-4D97-AF65-F5344CB8AC3E}">
        <p14:creationId xmlns:p14="http://schemas.microsoft.com/office/powerpoint/2010/main" val="1169772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BB6BEDD3-C385-4AAE-91E1-EB3F52A41B26}"/>
              </a:ext>
            </a:extLst>
          </p:cNvPr>
          <p:cNvSpPr/>
          <p:nvPr/>
        </p:nvSpPr>
        <p:spPr>
          <a:xfrm>
            <a:off x="534669" y="0"/>
            <a:ext cx="7025006" cy="10691813"/>
          </a:xfrm>
          <a:custGeom>
            <a:avLst/>
            <a:gdLst>
              <a:gd name="connsiteX0" fmla="*/ 4251644 w 7025006"/>
              <a:gd name="connsiteY0" fmla="*/ 0 h 10691813"/>
              <a:gd name="connsiteX1" fmla="*/ 7025006 w 7025006"/>
              <a:gd name="connsiteY1" fmla="*/ 0 h 10691813"/>
              <a:gd name="connsiteX2" fmla="*/ 7025006 w 7025006"/>
              <a:gd name="connsiteY2" fmla="*/ 10691813 h 10691813"/>
              <a:gd name="connsiteX3" fmla="*/ 0 w 7025006"/>
              <a:gd name="connsiteY3" fmla="*/ 10691813 h 10691813"/>
              <a:gd name="connsiteX4" fmla="*/ 4251644 w 7025006"/>
              <a:gd name="connsiteY4" fmla="*/ 0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5006" h="10691813">
                <a:moveTo>
                  <a:pt x="4251644" y="0"/>
                </a:moveTo>
                <a:lnTo>
                  <a:pt x="7025006" y="0"/>
                </a:lnTo>
                <a:lnTo>
                  <a:pt x="7025006" y="10691813"/>
                </a:lnTo>
                <a:lnTo>
                  <a:pt x="0" y="10691813"/>
                </a:lnTo>
                <a:lnTo>
                  <a:pt x="425164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9A03C374-90C4-4B4B-97E8-2514B3C47F14}"/>
              </a:ext>
            </a:extLst>
          </p:cNvPr>
          <p:cNvSpPr/>
          <p:nvPr/>
        </p:nvSpPr>
        <p:spPr>
          <a:xfrm>
            <a:off x="534670" y="8563764"/>
            <a:ext cx="1760855" cy="2126463"/>
          </a:xfrm>
          <a:custGeom>
            <a:avLst/>
            <a:gdLst>
              <a:gd name="connsiteX0" fmla="*/ 868736 w 1809039"/>
              <a:gd name="connsiteY0" fmla="*/ 0 h 2184651"/>
              <a:gd name="connsiteX1" fmla="*/ 1809039 w 1809039"/>
              <a:gd name="connsiteY1" fmla="*/ 2184651 h 2184651"/>
              <a:gd name="connsiteX2" fmla="*/ 0 w 1809039"/>
              <a:gd name="connsiteY2" fmla="*/ 2184651 h 2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039" h="2184651">
                <a:moveTo>
                  <a:pt x="868736" y="0"/>
                </a:moveTo>
                <a:lnTo>
                  <a:pt x="1809039" y="2184651"/>
                </a:lnTo>
                <a:lnTo>
                  <a:pt x="0" y="2184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C342A930-0A3E-4C02-8569-01E4FA9DA2E3}"/>
              </a:ext>
            </a:extLst>
          </p:cNvPr>
          <p:cNvSpPr/>
          <p:nvPr/>
        </p:nvSpPr>
        <p:spPr>
          <a:xfrm flipH="1" flipV="1">
            <a:off x="6731516" y="-1"/>
            <a:ext cx="828159" cy="2046571"/>
          </a:xfrm>
          <a:prstGeom prst="rtTriangle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223518"/>
              </p:ext>
            </p:extLst>
          </p:nvPr>
        </p:nvGraphicFramePr>
        <p:xfrm>
          <a:off x="539750" y="2349504"/>
          <a:ext cx="6480175" cy="756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No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공사명</a:t>
                      </a:r>
                      <a:endParaRPr lang="ko-KR" altLang="en-US" sz="1050" b="1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시공연도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발 주 처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비</a:t>
                      </a:r>
                      <a:r>
                        <a:rPr lang="ko-KR" altLang="en-US" sz="1050" b="1" spc="5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고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송정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광주광역시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</a:t>
                      </a:r>
                      <a:r>
                        <a:rPr lang="en-US" altLang="ko-KR" sz="1000" spc="5" baseline="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spc="5" baseline="0" dirty="0">
                          <a:latin typeface="Malgun Gothic"/>
                          <a:cs typeface="Malgun Gothic"/>
                        </a:rPr>
                        <a:t>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ko-KR" altLang="en-US" sz="1000">
                          <a:latin typeface="Malgun Gothic"/>
                          <a:cs typeface="Malgun Gothic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삼서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소룡리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소룡교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교량유지보수 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장성군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>
                          <a:latin typeface="Malgun Gothic"/>
                          <a:cs typeface="Malgun Gothic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삼계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수옥리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수각교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교량유지보수 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장성군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표면보수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>
                          <a:latin typeface="Malgun Gothic"/>
                          <a:cs typeface="Malgun Gothic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 지방도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861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광양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금천교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개소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</a:t>
                      </a:r>
                      <a:r>
                        <a:rPr lang="en-US" altLang="ko-KR" sz="1000" spc="5" baseline="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spc="5" baseline="0" dirty="0">
                          <a:latin typeface="Malgun Gothic"/>
                          <a:cs typeface="Malgun Gothic"/>
                        </a:rPr>
                        <a:t>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>
                          <a:latin typeface="Malgun Gothic"/>
                          <a:cs typeface="Malgun Gothic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소랑대교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응급 보수〮보강공사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완도군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</a:t>
                      </a:r>
                      <a:r>
                        <a:rPr lang="en-US" altLang="ko-KR" sz="1000" spc="5" baseline="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spc="5" baseline="0" dirty="0">
                          <a:latin typeface="Malgun Gothic"/>
                          <a:cs typeface="Malgun Gothic"/>
                        </a:rPr>
                        <a:t>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여객부두함선 긴급복구공사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</a:t>
                      </a:r>
                      <a:r>
                        <a:rPr lang="en-US" altLang="ko-KR" sz="1000" spc="5" baseline="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spc="5" baseline="0" dirty="0">
                          <a:latin typeface="Malgun Gothic"/>
                          <a:cs typeface="Malgun Gothic"/>
                        </a:rPr>
                        <a:t>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>
                          <a:latin typeface="Malgun Gothic"/>
                          <a:cs typeface="Malgun Gothic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양을산터널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외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개소 시설물 보수보강공사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목포시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</a:t>
                      </a:r>
                      <a:r>
                        <a:rPr lang="en-US" altLang="ko-KR" sz="1000" spc="5" baseline="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spc="5" baseline="0" dirty="0">
                          <a:latin typeface="Malgun Gothic"/>
                          <a:cs typeface="Malgun Gothic"/>
                        </a:rPr>
                        <a:t>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>
                          <a:latin typeface="Malgun Gothic"/>
                          <a:cs typeface="Malgun Gothic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38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정선소두문동지구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위험도로 개량공사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정선국토관리사무소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>
                          <a:latin typeface="Malgun Gothic"/>
                          <a:cs typeface="Malgun Gothic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38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쌍용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(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상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) 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개소 시설물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정선국토관리사무소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표면보수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>
                          <a:latin typeface="Malgun Gothic"/>
                          <a:cs typeface="Malgun Gothic"/>
                        </a:rPr>
                        <a:t>10</a:t>
                      </a: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38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무사교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(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하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) 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포장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정선국토관리사무소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교면방수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>
                          <a:latin typeface="Malgun Gothic"/>
                          <a:cs typeface="Malgun Gothic"/>
                        </a:rPr>
                        <a:t>11</a:t>
                      </a:r>
                      <a:endParaRPr lang="ko-KR" altLang="en-US" sz="100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국도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호선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황전철도육교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시설물 보수공사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교면방수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12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국도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호선 구례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교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하행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교면포장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교면방수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13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국도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호선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홍암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교 시설물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광주국토관리사무소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교면방수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en-US" altLang="ko-KR" sz="1000" spc="5" dirty="0">
                          <a:latin typeface="Malgun Gothic"/>
                          <a:cs typeface="Malgun Gothic"/>
                        </a:rPr>
                        <a:t>4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국도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호선 순천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지본교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등 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개소 시설물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교면방수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15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신흥교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강교도장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강교도장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64AD8CF-BCC5-4D75-8B40-CD972D129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/>
              <a:t>연도별</a:t>
            </a:r>
            <a:r>
              <a:rPr lang="en-US" altLang="ko-KR"/>
              <a:t> </a:t>
            </a:r>
            <a:r>
              <a:rPr lang="ko-KR" altLang="en-US"/>
              <a:t>실적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E97F7F5-AB64-4CA4-B39D-C9CA0B45B4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Yearly Performance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BAA3AD-A30E-4399-B342-F8EAE5D6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BB6BEDD3-C385-4AAE-91E1-EB3F52A41B26}"/>
              </a:ext>
            </a:extLst>
          </p:cNvPr>
          <p:cNvSpPr/>
          <p:nvPr/>
        </p:nvSpPr>
        <p:spPr>
          <a:xfrm>
            <a:off x="534669" y="0"/>
            <a:ext cx="7025006" cy="10691813"/>
          </a:xfrm>
          <a:custGeom>
            <a:avLst/>
            <a:gdLst>
              <a:gd name="connsiteX0" fmla="*/ 4251644 w 7025006"/>
              <a:gd name="connsiteY0" fmla="*/ 0 h 10691813"/>
              <a:gd name="connsiteX1" fmla="*/ 7025006 w 7025006"/>
              <a:gd name="connsiteY1" fmla="*/ 0 h 10691813"/>
              <a:gd name="connsiteX2" fmla="*/ 7025006 w 7025006"/>
              <a:gd name="connsiteY2" fmla="*/ 10691813 h 10691813"/>
              <a:gd name="connsiteX3" fmla="*/ 0 w 7025006"/>
              <a:gd name="connsiteY3" fmla="*/ 10691813 h 10691813"/>
              <a:gd name="connsiteX4" fmla="*/ 4251644 w 7025006"/>
              <a:gd name="connsiteY4" fmla="*/ 0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5006" h="10691813">
                <a:moveTo>
                  <a:pt x="4251644" y="0"/>
                </a:moveTo>
                <a:lnTo>
                  <a:pt x="7025006" y="0"/>
                </a:lnTo>
                <a:lnTo>
                  <a:pt x="7025006" y="10691813"/>
                </a:lnTo>
                <a:lnTo>
                  <a:pt x="0" y="10691813"/>
                </a:lnTo>
                <a:lnTo>
                  <a:pt x="425164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9A03C374-90C4-4B4B-97E8-2514B3C47F14}"/>
              </a:ext>
            </a:extLst>
          </p:cNvPr>
          <p:cNvSpPr/>
          <p:nvPr/>
        </p:nvSpPr>
        <p:spPr>
          <a:xfrm>
            <a:off x="534670" y="8563764"/>
            <a:ext cx="1760855" cy="2126463"/>
          </a:xfrm>
          <a:custGeom>
            <a:avLst/>
            <a:gdLst>
              <a:gd name="connsiteX0" fmla="*/ 868736 w 1809039"/>
              <a:gd name="connsiteY0" fmla="*/ 0 h 2184651"/>
              <a:gd name="connsiteX1" fmla="*/ 1809039 w 1809039"/>
              <a:gd name="connsiteY1" fmla="*/ 2184651 h 2184651"/>
              <a:gd name="connsiteX2" fmla="*/ 0 w 1809039"/>
              <a:gd name="connsiteY2" fmla="*/ 2184651 h 2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039" h="2184651">
                <a:moveTo>
                  <a:pt x="868736" y="0"/>
                </a:moveTo>
                <a:lnTo>
                  <a:pt x="1809039" y="2184651"/>
                </a:lnTo>
                <a:lnTo>
                  <a:pt x="0" y="2184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C342A930-0A3E-4C02-8569-01E4FA9DA2E3}"/>
              </a:ext>
            </a:extLst>
          </p:cNvPr>
          <p:cNvSpPr/>
          <p:nvPr/>
        </p:nvSpPr>
        <p:spPr>
          <a:xfrm flipH="1" flipV="1">
            <a:off x="6731516" y="-1"/>
            <a:ext cx="828159" cy="2046571"/>
          </a:xfrm>
          <a:prstGeom prst="rtTriangle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41382"/>
              </p:ext>
            </p:extLst>
          </p:nvPr>
        </p:nvGraphicFramePr>
        <p:xfrm>
          <a:off x="539750" y="2349504"/>
          <a:ext cx="6480175" cy="756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No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공사명</a:t>
                      </a:r>
                      <a:endParaRPr lang="ko-KR" altLang="en-US" sz="1050" b="1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시공연도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발 주 처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비</a:t>
                      </a:r>
                      <a:r>
                        <a:rPr lang="ko-KR" altLang="en-US" sz="1050" b="1" spc="5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고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6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15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곡천교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시설물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 err="1">
                          <a:latin typeface="Malgun Gothic"/>
                          <a:cs typeface="Malgun Gothic"/>
                        </a:rPr>
                        <a:t>강교도장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17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 국지도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영암 삼포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 내진보강공사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전남도로관리사업소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교량인상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18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17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평여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 신축이음 긴급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광주국토관리사무소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신축이음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19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신성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 신축이음 수선공사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광주국토관리사무소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신축이음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교량 신축이음장치 교체공사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신축이음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21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관공선부두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도교제작 및 함선 설치공사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유지관리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22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부잔교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및 항만시설 유지관리공사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유지관리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계류함선 고정시설 정비공사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유지관리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24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예비함선 도교제작 및 설치공사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유지관리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25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목포혜인여자중학교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바닥후로링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2019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목포혜인여자중학교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교육청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시설물보수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26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부잔교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및 항만시설 유지관리공사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유지관리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27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고하도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응박개항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부잔교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목포시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유지관리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28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국도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38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호선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곰골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교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상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 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개소 교량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정선국토관리사무소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 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29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옥암지하차도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등 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개소 시설물 보수보강공사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목포시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 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30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제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2,3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부두 보수보강공사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 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64AD8CF-BCC5-4D75-8B40-CD972D129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/>
              <a:t>연도별</a:t>
            </a:r>
            <a:r>
              <a:rPr lang="en-US" altLang="ko-KR"/>
              <a:t> </a:t>
            </a:r>
            <a:r>
              <a:rPr lang="ko-KR" altLang="en-US"/>
              <a:t>실적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E97F7F5-AB64-4CA4-B39D-C9CA0B45B4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Yearly Performance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BAA3AD-A30E-4399-B342-F8EAE5D6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78847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BB6BEDD3-C385-4AAE-91E1-EB3F52A41B26}"/>
              </a:ext>
            </a:extLst>
          </p:cNvPr>
          <p:cNvSpPr/>
          <p:nvPr/>
        </p:nvSpPr>
        <p:spPr>
          <a:xfrm>
            <a:off x="534669" y="0"/>
            <a:ext cx="7025006" cy="10691813"/>
          </a:xfrm>
          <a:custGeom>
            <a:avLst/>
            <a:gdLst>
              <a:gd name="connsiteX0" fmla="*/ 4251644 w 7025006"/>
              <a:gd name="connsiteY0" fmla="*/ 0 h 10691813"/>
              <a:gd name="connsiteX1" fmla="*/ 7025006 w 7025006"/>
              <a:gd name="connsiteY1" fmla="*/ 0 h 10691813"/>
              <a:gd name="connsiteX2" fmla="*/ 7025006 w 7025006"/>
              <a:gd name="connsiteY2" fmla="*/ 10691813 h 10691813"/>
              <a:gd name="connsiteX3" fmla="*/ 0 w 7025006"/>
              <a:gd name="connsiteY3" fmla="*/ 10691813 h 10691813"/>
              <a:gd name="connsiteX4" fmla="*/ 4251644 w 7025006"/>
              <a:gd name="connsiteY4" fmla="*/ 0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5006" h="10691813">
                <a:moveTo>
                  <a:pt x="4251644" y="0"/>
                </a:moveTo>
                <a:lnTo>
                  <a:pt x="7025006" y="0"/>
                </a:lnTo>
                <a:lnTo>
                  <a:pt x="7025006" y="10691813"/>
                </a:lnTo>
                <a:lnTo>
                  <a:pt x="0" y="10691813"/>
                </a:lnTo>
                <a:lnTo>
                  <a:pt x="425164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9A03C374-90C4-4B4B-97E8-2514B3C47F14}"/>
              </a:ext>
            </a:extLst>
          </p:cNvPr>
          <p:cNvSpPr/>
          <p:nvPr/>
        </p:nvSpPr>
        <p:spPr>
          <a:xfrm>
            <a:off x="534670" y="8563764"/>
            <a:ext cx="1760855" cy="2126463"/>
          </a:xfrm>
          <a:custGeom>
            <a:avLst/>
            <a:gdLst>
              <a:gd name="connsiteX0" fmla="*/ 868736 w 1809039"/>
              <a:gd name="connsiteY0" fmla="*/ 0 h 2184651"/>
              <a:gd name="connsiteX1" fmla="*/ 1809039 w 1809039"/>
              <a:gd name="connsiteY1" fmla="*/ 2184651 h 2184651"/>
              <a:gd name="connsiteX2" fmla="*/ 0 w 1809039"/>
              <a:gd name="connsiteY2" fmla="*/ 2184651 h 2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039" h="2184651">
                <a:moveTo>
                  <a:pt x="868736" y="0"/>
                </a:moveTo>
                <a:lnTo>
                  <a:pt x="1809039" y="2184651"/>
                </a:lnTo>
                <a:lnTo>
                  <a:pt x="0" y="2184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C342A930-0A3E-4C02-8569-01E4FA9DA2E3}"/>
              </a:ext>
            </a:extLst>
          </p:cNvPr>
          <p:cNvSpPr/>
          <p:nvPr/>
        </p:nvSpPr>
        <p:spPr>
          <a:xfrm flipH="1" flipV="1">
            <a:off x="6731516" y="-1"/>
            <a:ext cx="828159" cy="2046571"/>
          </a:xfrm>
          <a:prstGeom prst="rtTriangle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448525"/>
              </p:ext>
            </p:extLst>
          </p:nvPr>
        </p:nvGraphicFramePr>
        <p:xfrm>
          <a:off x="539750" y="2349504"/>
          <a:ext cx="6480175" cy="756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No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공사명</a:t>
                      </a:r>
                      <a:endParaRPr lang="ko-KR" altLang="en-US" sz="1050" b="1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시공연도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발 주 처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비</a:t>
                      </a:r>
                      <a:r>
                        <a:rPr lang="ko-KR" altLang="en-US" sz="1050" b="1" spc="5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50" b="1" spc="5" dirty="0">
                          <a:solidFill>
                            <a:schemeClr val="bg1"/>
                          </a:solidFill>
                          <a:latin typeface="Malgun Gothic"/>
                          <a:cs typeface="Malgun Gothic"/>
                        </a:rPr>
                        <a:t>고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31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29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화순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용두교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개소 시설물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광주국토관리사무소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교량인상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32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6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평창 진부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간평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노폭확장공사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강릉국토관리사무소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표면 및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문내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임하교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보강공사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해남군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표면보수</a:t>
                      </a:r>
                      <a:endParaRPr lang="en-US" altLang="ko-KR" sz="1000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패널보강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34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카페리 연결도교 유지보수공사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spc="5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유지관리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35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17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만흥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 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개소 시설물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spc="5" dirty="0">
                          <a:latin typeface="Malgun Gothic"/>
                          <a:cs typeface="Malgun Gothic"/>
                        </a:rPr>
                        <a:t>교량인상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36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개항 접안시설 유지보수공사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단면보수</a:t>
                      </a:r>
                      <a:endParaRPr lang="en-US" altLang="ko-KR" sz="1000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항만시설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37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31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합강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 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개소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홍천국토관리사무소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단면보수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38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27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도흥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상림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 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개소 시설물보수공사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순천국토관리사무소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교량인상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39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완도항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제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3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부두 야적장 차선도색 및 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물양장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정비공사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전라남도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항만시설</a:t>
                      </a:r>
                      <a:endParaRPr lang="en-US" altLang="ko-KR" sz="1000" dirty="0">
                        <a:latin typeface="Malgun Gothic"/>
                        <a:cs typeface="Malgun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유지관리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40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44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임천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1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교외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</a:t>
                      </a:r>
                      <a:r>
                        <a:rPr lang="ko-KR" altLang="en-US" sz="1000" dirty="0" err="1">
                          <a:latin typeface="Malgun Gothic"/>
                          <a:cs typeface="Malgun Gothic"/>
                        </a:rPr>
                        <a:t>개소등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 시설물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강릉국토관리사무소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단면보수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41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국도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21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호선 군산 옥산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(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상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) 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등 </a:t>
                      </a: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개교 보수공사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전주국토관리사무소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교량인상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42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국도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38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호선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곰골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교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하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내진성능 보강공사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2020</a:t>
                      </a: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정선국토관리사무소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dirty="0">
                          <a:latin typeface="Malgun Gothic"/>
                          <a:cs typeface="Malgun Gothic"/>
                        </a:rPr>
                        <a:t>교량인상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43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44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7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dirty="0">
                          <a:latin typeface="Malgun Gothic"/>
                          <a:cs typeface="Malgun Gothic"/>
                        </a:rPr>
                        <a:t>45</a:t>
                      </a: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latin typeface="Malgun Gothic"/>
                        <a:cs typeface="Malgun Gothic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64AD8CF-BCC5-4D75-8B40-CD972D129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/>
              <a:t>연도별</a:t>
            </a:r>
            <a:r>
              <a:rPr lang="en-US" altLang="ko-KR"/>
              <a:t> </a:t>
            </a:r>
            <a:r>
              <a:rPr lang="ko-KR" altLang="en-US"/>
              <a:t>실적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E97F7F5-AB64-4CA4-B39D-C9CA0B45B4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Yearly Performance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BAA3AD-A30E-4399-B342-F8EAE5D6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4218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7CA0AD-09EF-426B-8E88-8E7ACFFCE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t="3490"/>
          <a:stretch/>
        </p:blipFill>
        <p:spPr>
          <a:xfrm>
            <a:off x="-1" y="0"/>
            <a:ext cx="7070633" cy="8661452"/>
          </a:xfrm>
          <a:prstGeom prst="rect">
            <a:avLst/>
          </a:prstGeom>
        </p:spPr>
      </p:pic>
      <p:pic>
        <p:nvPicPr>
          <p:cNvPr id="3" name="그림 개체 틀 133">
            <a:extLst>
              <a:ext uri="{FF2B5EF4-FFF2-40B4-BE49-F238E27FC236}">
                <a16:creationId xmlns:a16="http://schemas.microsoft.com/office/drawing/2014/main" id="{F46C5419-8437-428E-B542-2BD543EFD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4272"/>
          <a:stretch>
            <a:fillRect/>
          </a:stretch>
        </p:blipFill>
        <p:spPr>
          <a:xfrm>
            <a:off x="0" y="1877066"/>
            <a:ext cx="3810253" cy="5891550"/>
          </a:xfrm>
          <a:custGeom>
            <a:avLst/>
            <a:gdLst>
              <a:gd name="connsiteX0" fmla="*/ 1640236 w 3810253"/>
              <a:gd name="connsiteY0" fmla="*/ 0 h 5891550"/>
              <a:gd name="connsiteX1" fmla="*/ 3810253 w 3810253"/>
              <a:gd name="connsiteY1" fmla="*/ 2262823 h 5891550"/>
              <a:gd name="connsiteX2" fmla="*/ 234818 w 3810253"/>
              <a:gd name="connsiteY2" fmla="*/ 5747263 h 5891550"/>
              <a:gd name="connsiteX3" fmla="*/ 0 w 3810253"/>
              <a:gd name="connsiteY3" fmla="*/ 5891550 h 5891550"/>
              <a:gd name="connsiteX4" fmla="*/ 0 w 3810253"/>
              <a:gd name="connsiteY4" fmla="*/ 5872950 h 5891550"/>
              <a:gd name="connsiteX5" fmla="*/ 8803 w 3810253"/>
              <a:gd name="connsiteY5" fmla="*/ 5860231 h 5891550"/>
              <a:gd name="connsiteX6" fmla="*/ 1000159 w 3810253"/>
              <a:gd name="connsiteY6" fmla="*/ 4427970 h 5891550"/>
              <a:gd name="connsiteX7" fmla="*/ 8362 w 3810253"/>
              <a:gd name="connsiteY7" fmla="*/ 3757649 h 5891550"/>
              <a:gd name="connsiteX8" fmla="*/ 0 w 3810253"/>
              <a:gd name="connsiteY8" fmla="*/ 3746936 h 5891550"/>
              <a:gd name="connsiteX9" fmla="*/ 0 w 3810253"/>
              <a:gd name="connsiteY9" fmla="*/ 780325 h 5891550"/>
              <a:gd name="connsiteX10" fmla="*/ 102490 w 3810253"/>
              <a:gd name="connsiteY10" fmla="*/ 662873 h 5891550"/>
              <a:gd name="connsiteX11" fmla="*/ 1640236 w 3810253"/>
              <a:gd name="connsiteY11" fmla="*/ 0 h 589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10253" h="5891550">
                <a:moveTo>
                  <a:pt x="1640236" y="0"/>
                </a:moveTo>
                <a:cubicBezTo>
                  <a:pt x="2838429" y="0"/>
                  <a:pt x="3810253" y="1013387"/>
                  <a:pt x="3810253" y="2262823"/>
                </a:cubicBezTo>
                <a:cubicBezTo>
                  <a:pt x="3810253" y="3998858"/>
                  <a:pt x="1583995" y="4947954"/>
                  <a:pt x="234818" y="5747263"/>
                </a:cubicBezTo>
                <a:lnTo>
                  <a:pt x="0" y="5891550"/>
                </a:lnTo>
                <a:lnTo>
                  <a:pt x="0" y="5872950"/>
                </a:lnTo>
                <a:lnTo>
                  <a:pt x="8803" y="5860231"/>
                </a:lnTo>
                <a:cubicBezTo>
                  <a:pt x="77457" y="5761044"/>
                  <a:pt x="297148" y="5443645"/>
                  <a:pt x="1000159" y="4427970"/>
                </a:cubicBezTo>
                <a:cubicBezTo>
                  <a:pt x="612552" y="4303331"/>
                  <a:pt x="270513" y="4068077"/>
                  <a:pt x="8362" y="3757649"/>
                </a:cubicBezTo>
                <a:lnTo>
                  <a:pt x="0" y="3746936"/>
                </a:lnTo>
                <a:lnTo>
                  <a:pt x="0" y="780325"/>
                </a:lnTo>
                <a:lnTo>
                  <a:pt x="102490" y="662873"/>
                </a:lnTo>
                <a:cubicBezTo>
                  <a:pt x="495708" y="253347"/>
                  <a:pt x="1039188" y="0"/>
                  <a:pt x="1640236" y="0"/>
                </a:cubicBezTo>
                <a:close/>
              </a:path>
            </a:pathLst>
          </a:cu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F46D818-C4EC-4D5D-A26D-946F39C3BEA9}"/>
              </a:ext>
            </a:extLst>
          </p:cNvPr>
          <p:cNvGrpSpPr/>
          <p:nvPr/>
        </p:nvGrpSpPr>
        <p:grpSpPr>
          <a:xfrm>
            <a:off x="0" y="2058102"/>
            <a:ext cx="3590780" cy="5104181"/>
            <a:chOff x="0" y="2058102"/>
            <a:chExt cx="3590780" cy="5104181"/>
          </a:xfrm>
        </p:grpSpPr>
        <p:sp>
          <p:nvSpPr>
            <p:cNvPr id="5" name="Freeform 40">
              <a:extLst>
                <a:ext uri="{FF2B5EF4-FFF2-40B4-BE49-F238E27FC236}">
                  <a16:creationId xmlns:a16="http://schemas.microsoft.com/office/drawing/2014/main" id="{E7499338-F32B-4624-95F2-38A3612AA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42" y="2058102"/>
              <a:ext cx="2920138" cy="5104181"/>
            </a:xfrm>
            <a:custGeom>
              <a:avLst/>
              <a:gdLst>
                <a:gd name="T0" fmla="*/ 713 w 737"/>
                <a:gd name="T1" fmla="*/ 668 h 1235"/>
                <a:gd name="T2" fmla="*/ 737 w 737"/>
                <a:gd name="T3" fmla="*/ 521 h 1235"/>
                <a:gd name="T4" fmla="*/ 737 w 737"/>
                <a:gd name="T5" fmla="*/ 521 h 1235"/>
                <a:gd name="T6" fmla="*/ 202 w 737"/>
                <a:gd name="T7" fmla="*/ 0 h 1235"/>
                <a:gd name="T8" fmla="*/ 202 w 737"/>
                <a:gd name="T9" fmla="*/ 0 h 1235"/>
                <a:gd name="T10" fmla="*/ 711 w 737"/>
                <a:gd name="T11" fmla="*/ 509 h 1235"/>
                <a:gd name="T12" fmla="*/ 711 w 737"/>
                <a:gd name="T13" fmla="*/ 509 h 1235"/>
                <a:gd name="T14" fmla="*/ 22 w 737"/>
                <a:gd name="T15" fmla="*/ 1199 h 1235"/>
                <a:gd name="T16" fmla="*/ 0 w 737"/>
                <a:gd name="T17" fmla="*/ 1235 h 1235"/>
                <a:gd name="T18" fmla="*/ 713 w 737"/>
                <a:gd name="T19" fmla="*/ 668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7" h="1235">
                  <a:moveTo>
                    <a:pt x="713" y="668"/>
                  </a:moveTo>
                  <a:cubicBezTo>
                    <a:pt x="728" y="623"/>
                    <a:pt x="737" y="574"/>
                    <a:pt x="737" y="521"/>
                  </a:cubicBezTo>
                  <a:cubicBezTo>
                    <a:pt x="737" y="521"/>
                    <a:pt x="737" y="521"/>
                    <a:pt x="737" y="521"/>
                  </a:cubicBezTo>
                  <a:cubicBezTo>
                    <a:pt x="737" y="234"/>
                    <a:pt x="497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484" y="7"/>
                    <a:pt x="711" y="232"/>
                    <a:pt x="711" y="509"/>
                  </a:cubicBezTo>
                  <a:cubicBezTo>
                    <a:pt x="711" y="509"/>
                    <a:pt x="711" y="509"/>
                    <a:pt x="711" y="509"/>
                  </a:cubicBezTo>
                  <a:cubicBezTo>
                    <a:pt x="726" y="850"/>
                    <a:pt x="357" y="1031"/>
                    <a:pt x="22" y="1199"/>
                  </a:cubicBezTo>
                  <a:cubicBezTo>
                    <a:pt x="0" y="1235"/>
                    <a:pt x="0" y="1235"/>
                    <a:pt x="0" y="1235"/>
                  </a:cubicBezTo>
                  <a:cubicBezTo>
                    <a:pt x="238" y="1107"/>
                    <a:pt x="608" y="951"/>
                    <a:pt x="713" y="6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자유형: 도형 38">
              <a:extLst>
                <a:ext uri="{FF2B5EF4-FFF2-40B4-BE49-F238E27FC236}">
                  <a16:creationId xmlns:a16="http://schemas.microsoft.com/office/drawing/2014/main" id="{671727EE-F833-4FD7-835F-1508A138E3BF}"/>
                </a:ext>
              </a:extLst>
            </p:cNvPr>
            <p:cNvSpPr/>
            <p:nvPr/>
          </p:nvSpPr>
          <p:spPr>
            <a:xfrm>
              <a:off x="0" y="5372658"/>
              <a:ext cx="1217574" cy="880454"/>
            </a:xfrm>
            <a:custGeom>
              <a:avLst/>
              <a:gdLst>
                <a:gd name="connsiteX0" fmla="*/ 0 w 1217574"/>
                <a:gd name="connsiteY0" fmla="*/ 0 h 880454"/>
                <a:gd name="connsiteX1" fmla="*/ 87028 w 1217574"/>
                <a:gd name="connsiteY1" fmla="*/ 109620 h 880454"/>
                <a:gd name="connsiteX2" fmla="*/ 996813 w 1217574"/>
                <a:gd name="connsiteY2" fmla="*/ 736645 h 880454"/>
                <a:gd name="connsiteX3" fmla="*/ 1142673 w 1217574"/>
                <a:gd name="connsiteY3" fmla="*/ 790060 h 880454"/>
                <a:gd name="connsiteX4" fmla="*/ 1217574 w 1217574"/>
                <a:gd name="connsiteY4" fmla="*/ 880454 h 880454"/>
                <a:gd name="connsiteX5" fmla="*/ 38867 w 1217574"/>
                <a:gd name="connsiteY5" fmla="*/ 161406 h 880454"/>
                <a:gd name="connsiteX6" fmla="*/ 0 w 1217574"/>
                <a:gd name="connsiteY6" fmla="*/ 109671 h 88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7574" h="880454">
                  <a:moveTo>
                    <a:pt x="0" y="0"/>
                  </a:moveTo>
                  <a:lnTo>
                    <a:pt x="87028" y="109620"/>
                  </a:lnTo>
                  <a:cubicBezTo>
                    <a:pt x="326121" y="388918"/>
                    <a:pt x="638076" y="607216"/>
                    <a:pt x="996813" y="736645"/>
                  </a:cubicBezTo>
                  <a:cubicBezTo>
                    <a:pt x="996813" y="736645"/>
                    <a:pt x="996813" y="736645"/>
                    <a:pt x="1142673" y="790060"/>
                  </a:cubicBezTo>
                  <a:cubicBezTo>
                    <a:pt x="1142673" y="790060"/>
                    <a:pt x="1142673" y="790060"/>
                    <a:pt x="1217574" y="880454"/>
                  </a:cubicBezTo>
                  <a:cubicBezTo>
                    <a:pt x="742543" y="761298"/>
                    <a:pt x="330587" y="515794"/>
                    <a:pt x="38867" y="161406"/>
                  </a:cubicBezTo>
                  <a:lnTo>
                    <a:pt x="0" y="10967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wrap="square" lIns="0" tIns="0" rIns="0" bIns="0" rtlCol="0" anchor="ctr"/>
            <a:lstStyle/>
            <a:p>
              <a:pPr algn="l"/>
              <a:endParaRPr lang="ko-KR" altLang="en-US" sz="1801"/>
            </a:p>
          </p:txBody>
        </p:sp>
      </p:grpSp>
      <p:sp>
        <p:nvSpPr>
          <p:cNvPr id="7" name="자유형: 도형 42">
            <a:extLst>
              <a:ext uri="{FF2B5EF4-FFF2-40B4-BE49-F238E27FC236}">
                <a16:creationId xmlns:a16="http://schemas.microsoft.com/office/drawing/2014/main" id="{7A5C367E-28BB-473F-AEE5-2C414F77660E}"/>
              </a:ext>
            </a:extLst>
          </p:cNvPr>
          <p:cNvSpPr/>
          <p:nvPr/>
        </p:nvSpPr>
        <p:spPr>
          <a:xfrm>
            <a:off x="-723" y="1718680"/>
            <a:ext cx="3935005" cy="6111512"/>
          </a:xfrm>
          <a:custGeom>
            <a:avLst/>
            <a:gdLst>
              <a:gd name="connsiteX0" fmla="*/ 1581624 w 3935005"/>
              <a:gd name="connsiteY0" fmla="*/ 0 h 6111512"/>
              <a:gd name="connsiteX1" fmla="*/ 3245823 w 3935005"/>
              <a:gd name="connsiteY1" fmla="*/ 717611 h 6111512"/>
              <a:gd name="connsiteX2" fmla="*/ 3935005 w 3935005"/>
              <a:gd name="connsiteY2" fmla="*/ 2451309 h 6111512"/>
              <a:gd name="connsiteX3" fmla="*/ 170850 w 3935005"/>
              <a:gd name="connsiteY3" fmla="*/ 6040930 h 6111512"/>
              <a:gd name="connsiteX4" fmla="*/ 723 w 3935005"/>
              <a:gd name="connsiteY4" fmla="*/ 6111512 h 6111512"/>
              <a:gd name="connsiteX5" fmla="*/ 723 w 3935005"/>
              <a:gd name="connsiteY5" fmla="*/ 5935509 h 6111512"/>
              <a:gd name="connsiteX6" fmla="*/ 17451 w 3935005"/>
              <a:gd name="connsiteY6" fmla="*/ 5904936 h 6111512"/>
              <a:gd name="connsiteX7" fmla="*/ 670126 w 3935005"/>
              <a:gd name="connsiteY7" fmla="*/ 4712102 h 6111512"/>
              <a:gd name="connsiteX8" fmla="*/ 0 w 3935005"/>
              <a:gd name="connsiteY8" fmla="*/ 4267564 h 6111512"/>
              <a:gd name="connsiteX9" fmla="*/ 0 w 3935005"/>
              <a:gd name="connsiteY9" fmla="*/ 3753170 h 6111512"/>
              <a:gd name="connsiteX10" fmla="*/ 987721 w 3935005"/>
              <a:gd name="connsiteY10" fmla="*/ 4458080 h 6111512"/>
              <a:gd name="connsiteX11" fmla="*/ 1213214 w 3935005"/>
              <a:gd name="connsiteY11" fmla="*/ 4531111 h 6111512"/>
              <a:gd name="connsiteX12" fmla="*/ 689182 w 3935005"/>
              <a:gd name="connsiteY12" fmla="*/ 5423362 h 6111512"/>
              <a:gd name="connsiteX13" fmla="*/ 3598354 w 3935005"/>
              <a:gd name="connsiteY13" fmla="*/ 2451309 h 6111512"/>
              <a:gd name="connsiteX14" fmla="*/ 3007627 w 3935005"/>
              <a:gd name="connsiteY14" fmla="*/ 965282 h 6111512"/>
              <a:gd name="connsiteX15" fmla="*/ 1581624 w 3935005"/>
              <a:gd name="connsiteY15" fmla="*/ 349280 h 6111512"/>
              <a:gd name="connsiteX16" fmla="*/ 155622 w 3935005"/>
              <a:gd name="connsiteY16" fmla="*/ 965282 h 6111512"/>
              <a:gd name="connsiteX17" fmla="*/ 0 w 3935005"/>
              <a:gd name="connsiteY17" fmla="*/ 1146273 h 6111512"/>
              <a:gd name="connsiteX18" fmla="*/ 0 w 3935005"/>
              <a:gd name="connsiteY18" fmla="*/ 635054 h 6111512"/>
              <a:gd name="connsiteX19" fmla="*/ 1581624 w 3935005"/>
              <a:gd name="connsiteY19" fmla="*/ 0 h 611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35005" h="6111512">
                <a:moveTo>
                  <a:pt x="1581624" y="0"/>
                </a:moveTo>
                <a:cubicBezTo>
                  <a:pt x="2232695" y="0"/>
                  <a:pt x="2820246" y="273073"/>
                  <a:pt x="3245823" y="717611"/>
                </a:cubicBezTo>
                <a:cubicBezTo>
                  <a:pt x="3671401" y="1158974"/>
                  <a:pt x="3935005" y="1771801"/>
                  <a:pt x="3935005" y="2451309"/>
                </a:cubicBezTo>
                <a:cubicBezTo>
                  <a:pt x="3935005" y="4326703"/>
                  <a:pt x="1696331" y="5401147"/>
                  <a:pt x="170850" y="6040930"/>
                </a:cubicBezTo>
                <a:lnTo>
                  <a:pt x="723" y="6111512"/>
                </a:lnTo>
                <a:lnTo>
                  <a:pt x="723" y="5935509"/>
                </a:lnTo>
                <a:lnTo>
                  <a:pt x="17451" y="5904936"/>
                </a:lnTo>
                <a:cubicBezTo>
                  <a:pt x="127361" y="5704064"/>
                  <a:pt x="322756" y="5346957"/>
                  <a:pt x="670126" y="4712102"/>
                </a:cubicBezTo>
                <a:cubicBezTo>
                  <a:pt x="422402" y="4604142"/>
                  <a:pt x="196909" y="4451729"/>
                  <a:pt x="0" y="4267564"/>
                </a:cubicBezTo>
                <a:cubicBezTo>
                  <a:pt x="0" y="4267564"/>
                  <a:pt x="0" y="4267564"/>
                  <a:pt x="0" y="3753170"/>
                </a:cubicBezTo>
                <a:cubicBezTo>
                  <a:pt x="250900" y="4083398"/>
                  <a:pt x="593903" y="4331069"/>
                  <a:pt x="987721" y="4458080"/>
                </a:cubicBezTo>
                <a:cubicBezTo>
                  <a:pt x="987721" y="4458080"/>
                  <a:pt x="987721" y="4458080"/>
                  <a:pt x="1213214" y="4531111"/>
                </a:cubicBezTo>
                <a:cubicBezTo>
                  <a:pt x="1213214" y="4531111"/>
                  <a:pt x="1213214" y="4531111"/>
                  <a:pt x="689182" y="5423362"/>
                </a:cubicBezTo>
                <a:cubicBezTo>
                  <a:pt x="1781709" y="4810535"/>
                  <a:pt x="3598354" y="4038944"/>
                  <a:pt x="3598354" y="2451309"/>
                </a:cubicBezTo>
                <a:cubicBezTo>
                  <a:pt x="3598354" y="1870234"/>
                  <a:pt x="3372862" y="1346315"/>
                  <a:pt x="3007627" y="965282"/>
                </a:cubicBezTo>
                <a:cubicBezTo>
                  <a:pt x="2642393" y="584250"/>
                  <a:pt x="2137416" y="349280"/>
                  <a:pt x="1581624" y="349280"/>
                </a:cubicBezTo>
                <a:cubicBezTo>
                  <a:pt x="1025833" y="349280"/>
                  <a:pt x="520856" y="584250"/>
                  <a:pt x="155622" y="965282"/>
                </a:cubicBezTo>
                <a:cubicBezTo>
                  <a:pt x="98455" y="1022437"/>
                  <a:pt x="47639" y="1082767"/>
                  <a:pt x="0" y="1146273"/>
                </a:cubicBezTo>
                <a:cubicBezTo>
                  <a:pt x="0" y="1146273"/>
                  <a:pt x="0" y="1146273"/>
                  <a:pt x="0" y="635054"/>
                </a:cubicBezTo>
                <a:cubicBezTo>
                  <a:pt x="419226" y="238145"/>
                  <a:pt x="971842" y="0"/>
                  <a:pt x="1581624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pic>
        <p:nvPicPr>
          <p:cNvPr id="22" name="그림 개체 틀 135">
            <a:extLst>
              <a:ext uri="{FF2B5EF4-FFF2-40B4-BE49-F238E27FC236}">
                <a16:creationId xmlns:a16="http://schemas.microsoft.com/office/drawing/2014/main" id="{047D7C92-5622-4AA3-8104-593E4795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r="11589"/>
          <a:stretch>
            <a:fillRect/>
          </a:stretch>
        </p:blipFill>
        <p:spPr>
          <a:xfrm>
            <a:off x="3142447" y="2081213"/>
            <a:ext cx="3556467" cy="4835015"/>
          </a:xfrm>
          <a:custGeom>
            <a:avLst/>
            <a:gdLst>
              <a:gd name="connsiteX0" fmla="*/ 1768328 w 3556467"/>
              <a:gd name="connsiteY0" fmla="*/ 0 h 4835015"/>
              <a:gd name="connsiteX1" fmla="*/ 1792024 w 3556467"/>
              <a:gd name="connsiteY1" fmla="*/ 0 h 4835015"/>
              <a:gd name="connsiteX2" fmla="*/ 1961402 w 3556467"/>
              <a:gd name="connsiteY2" fmla="*/ 8966 h 4835015"/>
              <a:gd name="connsiteX3" fmla="*/ 3556467 w 3556467"/>
              <a:gd name="connsiteY3" fmla="*/ 1851671 h 4835015"/>
              <a:gd name="connsiteX4" fmla="*/ 420489 w 3556467"/>
              <a:gd name="connsiteY4" fmla="*/ 4835015 h 4835015"/>
              <a:gd name="connsiteX5" fmla="*/ 1257535 w 3556467"/>
              <a:gd name="connsiteY5" fmla="*/ 3626105 h 4835015"/>
              <a:gd name="connsiteX6" fmla="*/ 0 w 3556467"/>
              <a:gd name="connsiteY6" fmla="*/ 1851671 h 4835015"/>
              <a:gd name="connsiteX7" fmla="*/ 1598304 w 3556467"/>
              <a:gd name="connsiteY7" fmla="*/ 8966 h 483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467" h="4835015">
                <a:moveTo>
                  <a:pt x="1768328" y="0"/>
                </a:moveTo>
                <a:lnTo>
                  <a:pt x="1792024" y="0"/>
                </a:lnTo>
                <a:lnTo>
                  <a:pt x="1961402" y="8966"/>
                </a:lnTo>
                <a:cubicBezTo>
                  <a:pt x="2855321" y="104097"/>
                  <a:pt x="3556467" y="895044"/>
                  <a:pt x="3556467" y="1851671"/>
                </a:cubicBezTo>
                <a:cubicBezTo>
                  <a:pt x="3556467" y="3367931"/>
                  <a:pt x="1481534" y="4150649"/>
                  <a:pt x="420489" y="4835015"/>
                </a:cubicBezTo>
                <a:cubicBezTo>
                  <a:pt x="420489" y="4835015"/>
                  <a:pt x="420489" y="4835015"/>
                  <a:pt x="1257535" y="3626105"/>
                </a:cubicBezTo>
                <a:cubicBezTo>
                  <a:pt x="530523" y="3392519"/>
                  <a:pt x="0" y="2687663"/>
                  <a:pt x="0" y="1851671"/>
                </a:cubicBezTo>
                <a:cubicBezTo>
                  <a:pt x="0" y="895044"/>
                  <a:pt x="701147" y="104097"/>
                  <a:pt x="1598304" y="8966"/>
                </a:cubicBezTo>
                <a:close/>
              </a:path>
            </a:pathLst>
          </a:custGeom>
        </p:spPr>
      </p:pic>
      <p:sp>
        <p:nvSpPr>
          <p:cNvPr id="23" name="Freeform 29">
            <a:extLst>
              <a:ext uri="{FF2B5EF4-FFF2-40B4-BE49-F238E27FC236}">
                <a16:creationId xmlns:a16="http://schemas.microsoft.com/office/drawing/2014/main" id="{0226E0CB-8E5C-402B-AC85-0A9C97057263}"/>
              </a:ext>
            </a:extLst>
          </p:cNvPr>
          <p:cNvSpPr>
            <a:spLocks noEditPoints="1"/>
          </p:cNvSpPr>
          <p:nvPr/>
        </p:nvSpPr>
        <p:spPr bwMode="auto">
          <a:xfrm>
            <a:off x="2932569" y="1961567"/>
            <a:ext cx="3859213" cy="4993554"/>
          </a:xfrm>
          <a:custGeom>
            <a:avLst/>
            <a:gdLst>
              <a:gd name="T0" fmla="*/ 492 w 983"/>
              <a:gd name="T1" fmla="*/ 78 h 1220"/>
              <a:gd name="T2" fmla="*/ 492 w 983"/>
              <a:gd name="T3" fmla="*/ 78 h 1220"/>
              <a:gd name="T4" fmla="*/ 492 w 983"/>
              <a:gd name="T5" fmla="*/ 78 h 1220"/>
              <a:gd name="T6" fmla="*/ 79 w 983"/>
              <a:gd name="T7" fmla="*/ 491 h 1220"/>
              <a:gd name="T8" fmla="*/ 79 w 983"/>
              <a:gd name="T9" fmla="*/ 491 h 1220"/>
              <a:gd name="T10" fmla="*/ 79 w 983"/>
              <a:gd name="T11" fmla="*/ 491 h 1220"/>
              <a:gd name="T12" fmla="*/ 79 w 983"/>
              <a:gd name="T13" fmla="*/ 491 h 1220"/>
              <a:gd name="T14" fmla="*/ 370 w 983"/>
              <a:gd name="T15" fmla="*/ 886 h 1220"/>
              <a:gd name="T16" fmla="*/ 422 w 983"/>
              <a:gd name="T17" fmla="*/ 902 h 1220"/>
              <a:gd name="T18" fmla="*/ 335 w 983"/>
              <a:gd name="T19" fmla="*/ 1059 h 1220"/>
              <a:gd name="T20" fmla="*/ 905 w 983"/>
              <a:gd name="T21" fmla="*/ 491 h 1220"/>
              <a:gd name="T22" fmla="*/ 905 w 983"/>
              <a:gd name="T23" fmla="*/ 491 h 1220"/>
              <a:gd name="T24" fmla="*/ 492 w 983"/>
              <a:gd name="T25" fmla="*/ 78 h 1220"/>
              <a:gd name="T26" fmla="*/ 492 w 983"/>
              <a:gd name="T27" fmla="*/ 78 h 1220"/>
              <a:gd name="T28" fmla="*/ 492 w 983"/>
              <a:gd name="T29" fmla="*/ 78 h 1220"/>
              <a:gd name="T30" fmla="*/ 492 w 983"/>
              <a:gd name="T31" fmla="*/ 0 h 1220"/>
              <a:gd name="T32" fmla="*/ 492 w 983"/>
              <a:gd name="T33" fmla="*/ 0 h 1220"/>
              <a:gd name="T34" fmla="*/ 492 w 983"/>
              <a:gd name="T35" fmla="*/ 0 h 1220"/>
              <a:gd name="T36" fmla="*/ 492 w 983"/>
              <a:gd name="T37" fmla="*/ 0 h 1220"/>
              <a:gd name="T38" fmla="*/ 983 w 983"/>
              <a:gd name="T39" fmla="*/ 491 h 1220"/>
              <a:gd name="T40" fmla="*/ 983 w 983"/>
              <a:gd name="T41" fmla="*/ 491 h 1220"/>
              <a:gd name="T42" fmla="*/ 142 w 983"/>
              <a:gd name="T43" fmla="*/ 1220 h 1220"/>
              <a:gd name="T44" fmla="*/ 297 w 983"/>
              <a:gd name="T45" fmla="*/ 943 h 1220"/>
              <a:gd name="T46" fmla="*/ 0 w 983"/>
              <a:gd name="T47" fmla="*/ 491 h 1220"/>
              <a:gd name="T48" fmla="*/ 0 w 983"/>
              <a:gd name="T49" fmla="*/ 491 h 1220"/>
              <a:gd name="T50" fmla="*/ 0 w 983"/>
              <a:gd name="T51" fmla="*/ 491 h 1220"/>
              <a:gd name="T52" fmla="*/ 0 w 983"/>
              <a:gd name="T53" fmla="*/ 491 h 1220"/>
              <a:gd name="T54" fmla="*/ 492 w 983"/>
              <a:gd name="T55" fmla="*/ 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83" h="1220">
                <a:moveTo>
                  <a:pt x="492" y="78"/>
                </a:moveTo>
                <a:cubicBezTo>
                  <a:pt x="492" y="78"/>
                  <a:pt x="492" y="78"/>
                  <a:pt x="492" y="78"/>
                </a:cubicBezTo>
                <a:cubicBezTo>
                  <a:pt x="492" y="78"/>
                  <a:pt x="492" y="78"/>
                  <a:pt x="492" y="78"/>
                </a:cubicBezTo>
                <a:cubicBezTo>
                  <a:pt x="264" y="78"/>
                  <a:pt x="79" y="263"/>
                  <a:pt x="79" y="491"/>
                </a:cubicBezTo>
                <a:cubicBezTo>
                  <a:pt x="79" y="491"/>
                  <a:pt x="79" y="491"/>
                  <a:pt x="79" y="491"/>
                </a:cubicBezTo>
                <a:cubicBezTo>
                  <a:pt x="79" y="491"/>
                  <a:pt x="79" y="491"/>
                  <a:pt x="79" y="491"/>
                </a:cubicBezTo>
                <a:cubicBezTo>
                  <a:pt x="79" y="491"/>
                  <a:pt x="79" y="491"/>
                  <a:pt x="79" y="491"/>
                </a:cubicBezTo>
                <a:cubicBezTo>
                  <a:pt x="79" y="671"/>
                  <a:pt x="196" y="833"/>
                  <a:pt x="370" y="886"/>
                </a:cubicBezTo>
                <a:cubicBezTo>
                  <a:pt x="422" y="902"/>
                  <a:pt x="422" y="902"/>
                  <a:pt x="422" y="902"/>
                </a:cubicBezTo>
                <a:cubicBezTo>
                  <a:pt x="335" y="1059"/>
                  <a:pt x="335" y="1059"/>
                  <a:pt x="335" y="1059"/>
                </a:cubicBezTo>
                <a:cubicBezTo>
                  <a:pt x="603" y="915"/>
                  <a:pt x="905" y="775"/>
                  <a:pt x="905" y="491"/>
                </a:cubicBezTo>
                <a:cubicBezTo>
                  <a:pt x="905" y="491"/>
                  <a:pt x="905" y="491"/>
                  <a:pt x="905" y="491"/>
                </a:cubicBezTo>
                <a:cubicBezTo>
                  <a:pt x="905" y="263"/>
                  <a:pt x="719" y="78"/>
                  <a:pt x="492" y="78"/>
                </a:cubicBezTo>
                <a:cubicBezTo>
                  <a:pt x="492" y="78"/>
                  <a:pt x="492" y="78"/>
                  <a:pt x="492" y="78"/>
                </a:cubicBezTo>
                <a:cubicBezTo>
                  <a:pt x="492" y="78"/>
                  <a:pt x="492" y="78"/>
                  <a:pt x="492" y="78"/>
                </a:cubicBezTo>
                <a:close/>
                <a:moveTo>
                  <a:pt x="492" y="0"/>
                </a:moveTo>
                <a:cubicBezTo>
                  <a:pt x="492" y="0"/>
                  <a:pt x="492" y="0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763" y="0"/>
                  <a:pt x="983" y="220"/>
                  <a:pt x="983" y="491"/>
                </a:cubicBezTo>
                <a:cubicBezTo>
                  <a:pt x="983" y="491"/>
                  <a:pt x="983" y="491"/>
                  <a:pt x="983" y="491"/>
                </a:cubicBezTo>
                <a:cubicBezTo>
                  <a:pt x="983" y="930"/>
                  <a:pt x="483" y="1106"/>
                  <a:pt x="142" y="1220"/>
                </a:cubicBezTo>
                <a:cubicBezTo>
                  <a:pt x="297" y="943"/>
                  <a:pt x="297" y="943"/>
                  <a:pt x="297" y="943"/>
                </a:cubicBezTo>
                <a:cubicBezTo>
                  <a:pt x="116" y="864"/>
                  <a:pt x="0" y="687"/>
                  <a:pt x="0" y="491"/>
                </a:cubicBezTo>
                <a:cubicBezTo>
                  <a:pt x="0" y="491"/>
                  <a:pt x="0" y="491"/>
                  <a:pt x="0" y="491"/>
                </a:cubicBezTo>
                <a:cubicBezTo>
                  <a:pt x="0" y="491"/>
                  <a:pt x="0" y="491"/>
                  <a:pt x="0" y="491"/>
                </a:cubicBezTo>
                <a:cubicBezTo>
                  <a:pt x="0" y="491"/>
                  <a:pt x="0" y="491"/>
                  <a:pt x="0" y="491"/>
                </a:cubicBezTo>
                <a:cubicBezTo>
                  <a:pt x="0" y="220"/>
                  <a:pt x="220" y="0"/>
                  <a:pt x="4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dist="88900" dir="2700000" algn="tl" rotWithShape="0">
              <a:schemeClr val="bg2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86F56233-DB71-4156-8652-BAE00F716F3D}"/>
              </a:ext>
            </a:extLst>
          </p:cNvPr>
          <p:cNvSpPr>
            <a:spLocks noEditPoints="1"/>
          </p:cNvSpPr>
          <p:nvPr/>
        </p:nvSpPr>
        <p:spPr bwMode="auto">
          <a:xfrm>
            <a:off x="3229691" y="2275939"/>
            <a:ext cx="3257550" cy="4690765"/>
          </a:xfrm>
          <a:custGeom>
            <a:avLst/>
            <a:gdLst>
              <a:gd name="T0" fmla="*/ 413 w 826"/>
              <a:gd name="T1" fmla="*/ 0 h 1141"/>
              <a:gd name="T2" fmla="*/ 413 w 826"/>
              <a:gd name="T3" fmla="*/ 0 h 1141"/>
              <a:gd name="T4" fmla="*/ 408 w 826"/>
              <a:gd name="T5" fmla="*/ 0 h 1141"/>
              <a:gd name="T6" fmla="*/ 413 w 826"/>
              <a:gd name="T7" fmla="*/ 0 h 1141"/>
              <a:gd name="T8" fmla="*/ 403 w 826"/>
              <a:gd name="T9" fmla="*/ 0 h 1141"/>
              <a:gd name="T10" fmla="*/ 403 w 826"/>
              <a:gd name="T11" fmla="*/ 0 h 1141"/>
              <a:gd name="T12" fmla="*/ 403 w 826"/>
              <a:gd name="T13" fmla="*/ 0 h 1141"/>
              <a:gd name="T14" fmla="*/ 403 w 826"/>
              <a:gd name="T15" fmla="*/ 0 h 1141"/>
              <a:gd name="T16" fmla="*/ 403 w 826"/>
              <a:gd name="T17" fmla="*/ 0 h 1141"/>
              <a:gd name="T18" fmla="*/ 403 w 826"/>
              <a:gd name="T19" fmla="*/ 0 h 1141"/>
              <a:gd name="T20" fmla="*/ 0 w 826"/>
              <a:gd name="T21" fmla="*/ 403 h 1141"/>
              <a:gd name="T22" fmla="*/ 0 w 826"/>
              <a:gd name="T23" fmla="*/ 403 h 1141"/>
              <a:gd name="T24" fmla="*/ 0 w 826"/>
              <a:gd name="T25" fmla="*/ 403 h 1141"/>
              <a:gd name="T26" fmla="*/ 0 w 826"/>
              <a:gd name="T27" fmla="*/ 403 h 1141"/>
              <a:gd name="T28" fmla="*/ 0 w 826"/>
              <a:gd name="T29" fmla="*/ 403 h 1141"/>
              <a:gd name="T30" fmla="*/ 0 w 826"/>
              <a:gd name="T31" fmla="*/ 408 h 1141"/>
              <a:gd name="T32" fmla="*/ 0 w 826"/>
              <a:gd name="T33" fmla="*/ 413 h 1141"/>
              <a:gd name="T34" fmla="*/ 0 w 826"/>
              <a:gd name="T35" fmla="*/ 413 h 1141"/>
              <a:gd name="T36" fmla="*/ 0 w 826"/>
              <a:gd name="T37" fmla="*/ 408 h 1141"/>
              <a:gd name="T38" fmla="*/ 0 w 826"/>
              <a:gd name="T39" fmla="*/ 413 h 1141"/>
              <a:gd name="T40" fmla="*/ 0 w 826"/>
              <a:gd name="T41" fmla="*/ 413 h 1141"/>
              <a:gd name="T42" fmla="*/ 306 w 826"/>
              <a:gd name="T43" fmla="*/ 813 h 1141"/>
              <a:gd name="T44" fmla="*/ 343 w 826"/>
              <a:gd name="T45" fmla="*/ 824 h 1141"/>
              <a:gd name="T46" fmla="*/ 352 w 826"/>
              <a:gd name="T47" fmla="*/ 809 h 1141"/>
              <a:gd name="T48" fmla="*/ 298 w 826"/>
              <a:gd name="T49" fmla="*/ 793 h 1141"/>
              <a:gd name="T50" fmla="*/ 0 w 826"/>
              <a:gd name="T51" fmla="*/ 413 h 1141"/>
              <a:gd name="T52" fmla="*/ 277 w 826"/>
              <a:gd name="T53" fmla="*/ 942 h 1141"/>
              <a:gd name="T54" fmla="*/ 806 w 826"/>
              <a:gd name="T55" fmla="*/ 403 h 1141"/>
              <a:gd name="T56" fmla="*/ 806 w 826"/>
              <a:gd name="T57" fmla="*/ 403 h 1141"/>
              <a:gd name="T58" fmla="*/ 413 w 826"/>
              <a:gd name="T59" fmla="*/ 0 h 1141"/>
              <a:gd name="T60" fmla="*/ 413 w 826"/>
              <a:gd name="T61" fmla="*/ 0 h 1141"/>
              <a:gd name="T62" fmla="*/ 826 w 826"/>
              <a:gd name="T63" fmla="*/ 413 h 1141"/>
              <a:gd name="T64" fmla="*/ 826 w 826"/>
              <a:gd name="T65" fmla="*/ 413 h 1141"/>
              <a:gd name="T66" fmla="*/ 256 w 826"/>
              <a:gd name="T67" fmla="*/ 980 h 1141"/>
              <a:gd name="T68" fmla="*/ 277 w 826"/>
              <a:gd name="T69" fmla="*/ 942 h 1141"/>
              <a:gd name="T70" fmla="*/ 67 w 826"/>
              <a:gd name="T71" fmla="*/ 1141 h 1141"/>
              <a:gd name="T72" fmla="*/ 67 w 826"/>
              <a:gd name="T73" fmla="*/ 1141 h 1141"/>
              <a:gd name="T74" fmla="*/ 68 w 826"/>
              <a:gd name="T75" fmla="*/ 1141 h 1141"/>
              <a:gd name="T76" fmla="*/ 67 w 826"/>
              <a:gd name="T77" fmla="*/ 1141 h 1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26" h="1141">
                <a:moveTo>
                  <a:pt x="413" y="0"/>
                </a:moveTo>
                <a:cubicBezTo>
                  <a:pt x="413" y="0"/>
                  <a:pt x="413" y="0"/>
                  <a:pt x="413" y="0"/>
                </a:cubicBezTo>
                <a:cubicBezTo>
                  <a:pt x="411" y="0"/>
                  <a:pt x="410" y="0"/>
                  <a:pt x="408" y="0"/>
                </a:cubicBezTo>
                <a:cubicBezTo>
                  <a:pt x="410" y="0"/>
                  <a:pt x="411" y="0"/>
                  <a:pt x="413" y="0"/>
                </a:cubicBezTo>
                <a:close/>
                <a:moveTo>
                  <a:pt x="403" y="0"/>
                </a:moveTo>
                <a:cubicBezTo>
                  <a:pt x="403" y="0"/>
                  <a:pt x="403" y="0"/>
                  <a:pt x="403" y="0"/>
                </a:cubicBezTo>
                <a:cubicBezTo>
                  <a:pt x="403" y="0"/>
                  <a:pt x="403" y="0"/>
                  <a:pt x="403" y="0"/>
                </a:cubicBezTo>
                <a:cubicBezTo>
                  <a:pt x="403" y="0"/>
                  <a:pt x="403" y="0"/>
                  <a:pt x="403" y="0"/>
                </a:cubicBezTo>
                <a:cubicBezTo>
                  <a:pt x="403" y="0"/>
                  <a:pt x="403" y="0"/>
                  <a:pt x="403" y="0"/>
                </a:cubicBezTo>
                <a:cubicBezTo>
                  <a:pt x="403" y="0"/>
                  <a:pt x="403" y="0"/>
                  <a:pt x="403" y="0"/>
                </a:cubicBezTo>
                <a:close/>
                <a:moveTo>
                  <a:pt x="0" y="403"/>
                </a:moveTo>
                <a:cubicBezTo>
                  <a:pt x="0" y="403"/>
                  <a:pt x="0" y="403"/>
                  <a:pt x="0" y="403"/>
                </a:cubicBezTo>
                <a:cubicBezTo>
                  <a:pt x="0" y="403"/>
                  <a:pt x="0" y="403"/>
                  <a:pt x="0" y="403"/>
                </a:cubicBezTo>
                <a:cubicBezTo>
                  <a:pt x="0" y="403"/>
                  <a:pt x="0" y="403"/>
                  <a:pt x="0" y="403"/>
                </a:cubicBezTo>
                <a:cubicBezTo>
                  <a:pt x="0" y="403"/>
                  <a:pt x="0" y="403"/>
                  <a:pt x="0" y="403"/>
                </a:cubicBezTo>
                <a:close/>
                <a:moveTo>
                  <a:pt x="0" y="408"/>
                </a:moveTo>
                <a:cubicBezTo>
                  <a:pt x="0" y="410"/>
                  <a:pt x="0" y="411"/>
                  <a:pt x="0" y="413"/>
                </a:cubicBezTo>
                <a:cubicBezTo>
                  <a:pt x="0" y="413"/>
                  <a:pt x="0" y="413"/>
                  <a:pt x="0" y="413"/>
                </a:cubicBezTo>
                <a:cubicBezTo>
                  <a:pt x="0" y="411"/>
                  <a:pt x="0" y="410"/>
                  <a:pt x="0" y="408"/>
                </a:cubicBezTo>
                <a:close/>
                <a:moveTo>
                  <a:pt x="0" y="413"/>
                </a:moveTo>
                <a:cubicBezTo>
                  <a:pt x="0" y="413"/>
                  <a:pt x="0" y="413"/>
                  <a:pt x="0" y="413"/>
                </a:cubicBezTo>
                <a:cubicBezTo>
                  <a:pt x="0" y="595"/>
                  <a:pt x="123" y="759"/>
                  <a:pt x="306" y="813"/>
                </a:cubicBezTo>
                <a:cubicBezTo>
                  <a:pt x="343" y="824"/>
                  <a:pt x="343" y="824"/>
                  <a:pt x="343" y="824"/>
                </a:cubicBezTo>
                <a:cubicBezTo>
                  <a:pt x="352" y="809"/>
                  <a:pt x="352" y="809"/>
                  <a:pt x="352" y="809"/>
                </a:cubicBezTo>
                <a:cubicBezTo>
                  <a:pt x="298" y="793"/>
                  <a:pt x="298" y="793"/>
                  <a:pt x="298" y="793"/>
                </a:cubicBezTo>
                <a:cubicBezTo>
                  <a:pt x="123" y="741"/>
                  <a:pt x="5" y="586"/>
                  <a:pt x="0" y="413"/>
                </a:cubicBezTo>
                <a:close/>
                <a:moveTo>
                  <a:pt x="277" y="942"/>
                </a:moveTo>
                <a:cubicBezTo>
                  <a:pt x="532" y="807"/>
                  <a:pt x="806" y="670"/>
                  <a:pt x="806" y="403"/>
                </a:cubicBezTo>
                <a:cubicBezTo>
                  <a:pt x="806" y="403"/>
                  <a:pt x="806" y="403"/>
                  <a:pt x="806" y="403"/>
                </a:cubicBezTo>
                <a:cubicBezTo>
                  <a:pt x="806" y="184"/>
                  <a:pt x="631" y="5"/>
                  <a:pt x="413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641" y="0"/>
                  <a:pt x="826" y="185"/>
                  <a:pt x="826" y="413"/>
                </a:cubicBezTo>
                <a:cubicBezTo>
                  <a:pt x="826" y="413"/>
                  <a:pt x="826" y="413"/>
                  <a:pt x="826" y="413"/>
                </a:cubicBezTo>
                <a:cubicBezTo>
                  <a:pt x="826" y="697"/>
                  <a:pt x="524" y="836"/>
                  <a:pt x="256" y="980"/>
                </a:cubicBezTo>
                <a:cubicBezTo>
                  <a:pt x="277" y="942"/>
                  <a:pt x="277" y="942"/>
                  <a:pt x="277" y="942"/>
                </a:cubicBezTo>
                <a:close/>
                <a:moveTo>
                  <a:pt x="67" y="1141"/>
                </a:moveTo>
                <a:cubicBezTo>
                  <a:pt x="67" y="1141"/>
                  <a:pt x="67" y="1141"/>
                  <a:pt x="67" y="1141"/>
                </a:cubicBezTo>
                <a:cubicBezTo>
                  <a:pt x="68" y="1141"/>
                  <a:pt x="68" y="1141"/>
                  <a:pt x="68" y="1141"/>
                </a:cubicBezTo>
                <a:lnTo>
                  <a:pt x="67" y="1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5" name="Freeform 67">
            <a:extLst>
              <a:ext uri="{FF2B5EF4-FFF2-40B4-BE49-F238E27FC236}">
                <a16:creationId xmlns:a16="http://schemas.microsoft.com/office/drawing/2014/main" id="{806A977F-E5A8-4F82-9C91-3995A30D3C49}"/>
              </a:ext>
            </a:extLst>
          </p:cNvPr>
          <p:cNvSpPr>
            <a:spLocks/>
          </p:cNvSpPr>
          <p:nvPr/>
        </p:nvSpPr>
        <p:spPr bwMode="auto">
          <a:xfrm>
            <a:off x="1239964" y="1727127"/>
            <a:ext cx="3852000" cy="2987198"/>
          </a:xfrm>
          <a:custGeom>
            <a:avLst/>
            <a:gdLst>
              <a:gd name="T0" fmla="*/ 151 w 995"/>
              <a:gd name="T1" fmla="*/ 0 h 701"/>
              <a:gd name="T2" fmla="*/ 196 w 995"/>
              <a:gd name="T3" fmla="*/ 452 h 701"/>
              <a:gd name="T4" fmla="*/ 967 w 995"/>
              <a:gd name="T5" fmla="*/ 285 h 701"/>
              <a:gd name="T6" fmla="*/ 937 w 995"/>
              <a:gd name="T7" fmla="*/ 42 h 701"/>
              <a:gd name="T8" fmla="*/ 151 w 995"/>
              <a:gd name="T9" fmla="*/ 0 h 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5" h="701">
                <a:moveTo>
                  <a:pt x="151" y="0"/>
                </a:moveTo>
                <a:cubicBezTo>
                  <a:pt x="151" y="0"/>
                  <a:pt x="0" y="202"/>
                  <a:pt x="196" y="452"/>
                </a:cubicBezTo>
                <a:cubicBezTo>
                  <a:pt x="391" y="701"/>
                  <a:pt x="908" y="650"/>
                  <a:pt x="967" y="285"/>
                </a:cubicBezTo>
                <a:cubicBezTo>
                  <a:pt x="967" y="285"/>
                  <a:pt x="995" y="143"/>
                  <a:pt x="937" y="42"/>
                </a:cubicBezTo>
                <a:lnTo>
                  <a:pt x="15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 </a:t>
            </a:r>
            <a:endParaRPr lang="ko-KR" altLang="en-US"/>
          </a:p>
        </p:txBody>
      </p:sp>
      <p:pic>
        <p:nvPicPr>
          <p:cNvPr id="26" name="그림 개체 틀 131">
            <a:extLst>
              <a:ext uri="{FF2B5EF4-FFF2-40B4-BE49-F238E27FC236}">
                <a16:creationId xmlns:a16="http://schemas.microsoft.com/office/drawing/2014/main" id="{AA1D7907-3338-4085-BDF4-9DF49281A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r="25494"/>
          <a:stretch>
            <a:fillRect/>
          </a:stretch>
        </p:blipFill>
        <p:spPr>
          <a:xfrm>
            <a:off x="1885950" y="52388"/>
            <a:ext cx="2792413" cy="3800475"/>
          </a:xfrm>
          <a:custGeom>
            <a:avLst/>
            <a:gdLst>
              <a:gd name="connsiteX0" fmla="*/ 2463480 w 2792626"/>
              <a:gd name="connsiteY0" fmla="*/ 0 h 3800475"/>
              <a:gd name="connsiteX1" fmla="*/ 2464211 w 2792626"/>
              <a:gd name="connsiteY1" fmla="*/ 0 h 3800475"/>
              <a:gd name="connsiteX2" fmla="*/ 2463466 w 2792626"/>
              <a:gd name="connsiteY2" fmla="*/ 1085 h 3800475"/>
              <a:gd name="connsiteX3" fmla="*/ 1808989 w 2792626"/>
              <a:gd name="connsiteY3" fmla="*/ 954492 h 3800475"/>
              <a:gd name="connsiteX4" fmla="*/ 2792626 w 2792626"/>
              <a:gd name="connsiteY4" fmla="*/ 2346123 h 3800475"/>
              <a:gd name="connsiteX5" fmla="*/ 1540555 w 2792626"/>
              <a:gd name="connsiteY5" fmla="*/ 3793129 h 3800475"/>
              <a:gd name="connsiteX6" fmla="*/ 1401566 w 2792626"/>
              <a:gd name="connsiteY6" fmla="*/ 3800475 h 3800475"/>
              <a:gd name="connsiteX7" fmla="*/ 1394814 w 2792626"/>
              <a:gd name="connsiteY7" fmla="*/ 3800475 h 3800475"/>
              <a:gd name="connsiteX8" fmla="*/ 1255177 w 2792626"/>
              <a:gd name="connsiteY8" fmla="*/ 3793129 h 3800475"/>
              <a:gd name="connsiteX9" fmla="*/ 0 w 2792626"/>
              <a:gd name="connsiteY9" fmla="*/ 2346123 h 3800475"/>
              <a:gd name="connsiteX10" fmla="*/ 2299190 w 2792626"/>
              <a:gd name="connsiteY10" fmla="*/ 101243 h 380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92626" h="3800475">
                <a:moveTo>
                  <a:pt x="2463480" y="0"/>
                </a:moveTo>
                <a:lnTo>
                  <a:pt x="2464211" y="0"/>
                </a:lnTo>
                <a:lnTo>
                  <a:pt x="2463466" y="1085"/>
                </a:lnTo>
                <a:cubicBezTo>
                  <a:pt x="2454501" y="14145"/>
                  <a:pt x="2382777" y="118628"/>
                  <a:pt x="1808989" y="954492"/>
                </a:cubicBezTo>
                <a:cubicBezTo>
                  <a:pt x="2378066" y="1135325"/>
                  <a:pt x="2792626" y="1689619"/>
                  <a:pt x="2792626" y="2346123"/>
                </a:cubicBezTo>
                <a:cubicBezTo>
                  <a:pt x="2792626" y="3097958"/>
                  <a:pt x="2242775" y="3718498"/>
                  <a:pt x="1540555" y="3793129"/>
                </a:cubicBezTo>
                <a:lnTo>
                  <a:pt x="1401566" y="3800475"/>
                </a:lnTo>
                <a:lnTo>
                  <a:pt x="1394814" y="3800475"/>
                </a:lnTo>
                <a:lnTo>
                  <a:pt x="1255177" y="3793129"/>
                </a:lnTo>
                <a:cubicBezTo>
                  <a:pt x="549851" y="3718498"/>
                  <a:pt x="0" y="3097958"/>
                  <a:pt x="0" y="2346123"/>
                </a:cubicBezTo>
                <a:cubicBezTo>
                  <a:pt x="0" y="1229427"/>
                  <a:pt x="1430938" y="617179"/>
                  <a:pt x="2299190" y="101243"/>
                </a:cubicBezTo>
                <a:close/>
              </a:path>
            </a:pathLst>
          </a:custGeom>
        </p:spPr>
      </p:pic>
      <p:sp>
        <p:nvSpPr>
          <p:cNvPr id="27" name="Freeform 30">
            <a:extLst>
              <a:ext uri="{FF2B5EF4-FFF2-40B4-BE49-F238E27FC236}">
                <a16:creationId xmlns:a16="http://schemas.microsoft.com/office/drawing/2014/main" id="{DAF69275-10E9-4C6F-8B14-E25FB53DF8E5}"/>
              </a:ext>
            </a:extLst>
          </p:cNvPr>
          <p:cNvSpPr>
            <a:spLocks noEditPoints="1"/>
          </p:cNvSpPr>
          <p:nvPr/>
        </p:nvSpPr>
        <p:spPr bwMode="auto">
          <a:xfrm>
            <a:off x="1716544" y="-124408"/>
            <a:ext cx="3217863" cy="4151368"/>
          </a:xfrm>
          <a:custGeom>
            <a:avLst/>
            <a:gdLst>
              <a:gd name="T0" fmla="*/ 410 w 820"/>
              <a:gd name="T1" fmla="*/ 935 h 1014"/>
              <a:gd name="T2" fmla="*/ 410 w 820"/>
              <a:gd name="T3" fmla="*/ 935 h 1014"/>
              <a:gd name="T4" fmla="*/ 410 w 820"/>
              <a:gd name="T5" fmla="*/ 935 h 1014"/>
              <a:gd name="T6" fmla="*/ 644 w 820"/>
              <a:gd name="T7" fmla="*/ 838 h 1014"/>
              <a:gd name="T8" fmla="*/ 741 w 820"/>
              <a:gd name="T9" fmla="*/ 604 h 1014"/>
              <a:gd name="T10" fmla="*/ 741 w 820"/>
              <a:gd name="T11" fmla="*/ 604 h 1014"/>
              <a:gd name="T12" fmla="*/ 741 w 820"/>
              <a:gd name="T13" fmla="*/ 604 h 1014"/>
              <a:gd name="T14" fmla="*/ 741 w 820"/>
              <a:gd name="T15" fmla="*/ 604 h 1014"/>
              <a:gd name="T16" fmla="*/ 741 w 820"/>
              <a:gd name="T17" fmla="*/ 604 h 1014"/>
              <a:gd name="T18" fmla="*/ 727 w 820"/>
              <a:gd name="T19" fmla="*/ 508 h 1014"/>
              <a:gd name="T20" fmla="*/ 707 w 820"/>
              <a:gd name="T21" fmla="*/ 459 h 1014"/>
              <a:gd name="T22" fmla="*/ 507 w 820"/>
              <a:gd name="T23" fmla="*/ 287 h 1014"/>
              <a:gd name="T24" fmla="*/ 455 w 820"/>
              <a:gd name="T25" fmla="*/ 271 h 1014"/>
              <a:gd name="T26" fmla="*/ 487 w 820"/>
              <a:gd name="T27" fmla="*/ 227 h 1014"/>
              <a:gd name="T28" fmla="*/ 532 w 820"/>
              <a:gd name="T29" fmla="*/ 157 h 1014"/>
              <a:gd name="T30" fmla="*/ 78 w 820"/>
              <a:gd name="T31" fmla="*/ 604 h 1014"/>
              <a:gd name="T32" fmla="*/ 78 w 820"/>
              <a:gd name="T33" fmla="*/ 604 h 1014"/>
              <a:gd name="T34" fmla="*/ 78 w 820"/>
              <a:gd name="T35" fmla="*/ 604 h 1014"/>
              <a:gd name="T36" fmla="*/ 175 w 820"/>
              <a:gd name="T37" fmla="*/ 838 h 1014"/>
              <a:gd name="T38" fmla="*/ 410 w 820"/>
              <a:gd name="T39" fmla="*/ 935 h 1014"/>
              <a:gd name="T40" fmla="*/ 410 w 820"/>
              <a:gd name="T41" fmla="*/ 935 h 1014"/>
              <a:gd name="T42" fmla="*/ 410 w 820"/>
              <a:gd name="T43" fmla="*/ 935 h 1014"/>
              <a:gd name="T44" fmla="*/ 410 w 820"/>
              <a:gd name="T45" fmla="*/ 1014 h 1014"/>
              <a:gd name="T46" fmla="*/ 410 w 820"/>
              <a:gd name="T47" fmla="*/ 1014 h 1014"/>
              <a:gd name="T48" fmla="*/ 410 w 820"/>
              <a:gd name="T49" fmla="*/ 1014 h 1014"/>
              <a:gd name="T50" fmla="*/ 410 w 820"/>
              <a:gd name="T51" fmla="*/ 1014 h 1014"/>
              <a:gd name="T52" fmla="*/ 410 w 820"/>
              <a:gd name="T53" fmla="*/ 1014 h 1014"/>
              <a:gd name="T54" fmla="*/ 120 w 820"/>
              <a:gd name="T55" fmla="*/ 894 h 1014"/>
              <a:gd name="T56" fmla="*/ 0 w 820"/>
              <a:gd name="T57" fmla="*/ 604 h 1014"/>
              <a:gd name="T58" fmla="*/ 0 w 820"/>
              <a:gd name="T59" fmla="*/ 604 h 1014"/>
              <a:gd name="T60" fmla="*/ 0 w 820"/>
              <a:gd name="T61" fmla="*/ 604 h 1014"/>
              <a:gd name="T62" fmla="*/ 699 w 820"/>
              <a:gd name="T63" fmla="*/ 0 h 1014"/>
              <a:gd name="T64" fmla="*/ 580 w 820"/>
              <a:gd name="T65" fmla="*/ 231 h 1014"/>
              <a:gd name="T66" fmla="*/ 778 w 820"/>
              <a:gd name="T67" fmla="*/ 424 h 1014"/>
              <a:gd name="T68" fmla="*/ 802 w 820"/>
              <a:gd name="T69" fmla="*/ 486 h 1014"/>
              <a:gd name="T70" fmla="*/ 819 w 820"/>
              <a:gd name="T71" fmla="*/ 604 h 1014"/>
              <a:gd name="T72" fmla="*/ 820 w 820"/>
              <a:gd name="T73" fmla="*/ 604 h 1014"/>
              <a:gd name="T74" fmla="*/ 820 w 820"/>
              <a:gd name="T75" fmla="*/ 604 h 1014"/>
              <a:gd name="T76" fmla="*/ 820 w 820"/>
              <a:gd name="T77" fmla="*/ 604 h 1014"/>
              <a:gd name="T78" fmla="*/ 819 w 820"/>
              <a:gd name="T79" fmla="*/ 604 h 1014"/>
              <a:gd name="T80" fmla="*/ 699 w 820"/>
              <a:gd name="T81" fmla="*/ 894 h 1014"/>
              <a:gd name="T82" fmla="*/ 410 w 820"/>
              <a:gd name="T83" fmla="*/ 1014 h 1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20" h="1014">
                <a:moveTo>
                  <a:pt x="410" y="935"/>
                </a:moveTo>
                <a:cubicBezTo>
                  <a:pt x="410" y="935"/>
                  <a:pt x="410" y="935"/>
                  <a:pt x="410" y="935"/>
                </a:cubicBezTo>
                <a:cubicBezTo>
                  <a:pt x="410" y="935"/>
                  <a:pt x="410" y="935"/>
                  <a:pt x="410" y="935"/>
                </a:cubicBezTo>
                <a:cubicBezTo>
                  <a:pt x="501" y="935"/>
                  <a:pt x="584" y="898"/>
                  <a:pt x="644" y="838"/>
                </a:cubicBezTo>
                <a:cubicBezTo>
                  <a:pt x="704" y="778"/>
                  <a:pt x="741" y="695"/>
                  <a:pt x="741" y="604"/>
                </a:cubicBezTo>
                <a:cubicBezTo>
                  <a:pt x="741" y="604"/>
                  <a:pt x="741" y="604"/>
                  <a:pt x="741" y="604"/>
                </a:cubicBezTo>
                <a:cubicBezTo>
                  <a:pt x="741" y="604"/>
                  <a:pt x="741" y="604"/>
                  <a:pt x="741" y="604"/>
                </a:cubicBezTo>
                <a:cubicBezTo>
                  <a:pt x="741" y="604"/>
                  <a:pt x="741" y="604"/>
                  <a:pt x="741" y="604"/>
                </a:cubicBezTo>
                <a:cubicBezTo>
                  <a:pt x="741" y="604"/>
                  <a:pt x="741" y="604"/>
                  <a:pt x="741" y="604"/>
                </a:cubicBezTo>
                <a:cubicBezTo>
                  <a:pt x="741" y="571"/>
                  <a:pt x="736" y="539"/>
                  <a:pt x="727" y="508"/>
                </a:cubicBezTo>
                <a:cubicBezTo>
                  <a:pt x="722" y="491"/>
                  <a:pt x="715" y="475"/>
                  <a:pt x="707" y="459"/>
                </a:cubicBezTo>
                <a:cubicBezTo>
                  <a:pt x="668" y="377"/>
                  <a:pt x="595" y="314"/>
                  <a:pt x="507" y="287"/>
                </a:cubicBezTo>
                <a:cubicBezTo>
                  <a:pt x="455" y="271"/>
                  <a:pt x="455" y="271"/>
                  <a:pt x="455" y="271"/>
                </a:cubicBezTo>
                <a:cubicBezTo>
                  <a:pt x="487" y="227"/>
                  <a:pt x="487" y="227"/>
                  <a:pt x="487" y="227"/>
                </a:cubicBezTo>
                <a:cubicBezTo>
                  <a:pt x="532" y="157"/>
                  <a:pt x="532" y="157"/>
                  <a:pt x="532" y="157"/>
                </a:cubicBezTo>
                <a:cubicBezTo>
                  <a:pt x="317" y="272"/>
                  <a:pt x="78" y="385"/>
                  <a:pt x="78" y="604"/>
                </a:cubicBezTo>
                <a:cubicBezTo>
                  <a:pt x="78" y="604"/>
                  <a:pt x="78" y="604"/>
                  <a:pt x="78" y="604"/>
                </a:cubicBezTo>
                <a:cubicBezTo>
                  <a:pt x="78" y="604"/>
                  <a:pt x="78" y="604"/>
                  <a:pt x="78" y="604"/>
                </a:cubicBezTo>
                <a:cubicBezTo>
                  <a:pt x="78" y="695"/>
                  <a:pt x="115" y="778"/>
                  <a:pt x="175" y="838"/>
                </a:cubicBezTo>
                <a:cubicBezTo>
                  <a:pt x="235" y="898"/>
                  <a:pt x="318" y="935"/>
                  <a:pt x="410" y="935"/>
                </a:cubicBezTo>
                <a:cubicBezTo>
                  <a:pt x="410" y="935"/>
                  <a:pt x="410" y="935"/>
                  <a:pt x="410" y="935"/>
                </a:cubicBezTo>
                <a:cubicBezTo>
                  <a:pt x="410" y="935"/>
                  <a:pt x="410" y="935"/>
                  <a:pt x="410" y="935"/>
                </a:cubicBezTo>
                <a:close/>
                <a:moveTo>
                  <a:pt x="410" y="1014"/>
                </a:moveTo>
                <a:cubicBezTo>
                  <a:pt x="410" y="1014"/>
                  <a:pt x="410" y="1014"/>
                  <a:pt x="410" y="1014"/>
                </a:cubicBezTo>
                <a:cubicBezTo>
                  <a:pt x="410" y="1014"/>
                  <a:pt x="410" y="1014"/>
                  <a:pt x="410" y="1014"/>
                </a:cubicBezTo>
                <a:cubicBezTo>
                  <a:pt x="410" y="1014"/>
                  <a:pt x="410" y="1014"/>
                  <a:pt x="410" y="1014"/>
                </a:cubicBezTo>
                <a:cubicBezTo>
                  <a:pt x="410" y="1014"/>
                  <a:pt x="410" y="1014"/>
                  <a:pt x="410" y="1014"/>
                </a:cubicBezTo>
                <a:cubicBezTo>
                  <a:pt x="296" y="1014"/>
                  <a:pt x="194" y="968"/>
                  <a:pt x="120" y="894"/>
                </a:cubicBezTo>
                <a:cubicBezTo>
                  <a:pt x="46" y="820"/>
                  <a:pt x="0" y="717"/>
                  <a:pt x="0" y="604"/>
                </a:cubicBezTo>
                <a:cubicBezTo>
                  <a:pt x="0" y="604"/>
                  <a:pt x="0" y="604"/>
                  <a:pt x="0" y="604"/>
                </a:cubicBezTo>
                <a:cubicBezTo>
                  <a:pt x="0" y="604"/>
                  <a:pt x="0" y="604"/>
                  <a:pt x="0" y="604"/>
                </a:cubicBezTo>
                <a:cubicBezTo>
                  <a:pt x="0" y="257"/>
                  <a:pt x="434" y="128"/>
                  <a:pt x="699" y="0"/>
                </a:cubicBezTo>
                <a:cubicBezTo>
                  <a:pt x="580" y="231"/>
                  <a:pt x="580" y="231"/>
                  <a:pt x="580" y="231"/>
                </a:cubicBezTo>
                <a:cubicBezTo>
                  <a:pt x="667" y="271"/>
                  <a:pt x="737" y="339"/>
                  <a:pt x="778" y="424"/>
                </a:cubicBezTo>
                <a:cubicBezTo>
                  <a:pt x="788" y="444"/>
                  <a:pt x="796" y="465"/>
                  <a:pt x="802" y="486"/>
                </a:cubicBezTo>
                <a:cubicBezTo>
                  <a:pt x="813" y="523"/>
                  <a:pt x="819" y="563"/>
                  <a:pt x="819" y="604"/>
                </a:cubicBezTo>
                <a:cubicBezTo>
                  <a:pt x="820" y="604"/>
                  <a:pt x="820" y="604"/>
                  <a:pt x="820" y="604"/>
                </a:cubicBezTo>
                <a:cubicBezTo>
                  <a:pt x="820" y="604"/>
                  <a:pt x="820" y="604"/>
                  <a:pt x="820" y="604"/>
                </a:cubicBezTo>
                <a:cubicBezTo>
                  <a:pt x="820" y="604"/>
                  <a:pt x="820" y="604"/>
                  <a:pt x="820" y="604"/>
                </a:cubicBezTo>
                <a:cubicBezTo>
                  <a:pt x="819" y="604"/>
                  <a:pt x="819" y="604"/>
                  <a:pt x="819" y="604"/>
                </a:cubicBezTo>
                <a:cubicBezTo>
                  <a:pt x="819" y="717"/>
                  <a:pt x="774" y="820"/>
                  <a:pt x="699" y="894"/>
                </a:cubicBezTo>
                <a:cubicBezTo>
                  <a:pt x="625" y="968"/>
                  <a:pt x="523" y="1014"/>
                  <a:pt x="410" y="10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8900" dist="38100" dir="18900000" algn="bl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" name="Freeform 43">
            <a:extLst>
              <a:ext uri="{FF2B5EF4-FFF2-40B4-BE49-F238E27FC236}">
                <a16:creationId xmlns:a16="http://schemas.microsoft.com/office/drawing/2014/main" id="{B2D3F256-B62B-48B0-8D22-C9FDA260CA2F}"/>
              </a:ext>
            </a:extLst>
          </p:cNvPr>
          <p:cNvSpPr>
            <a:spLocks noEditPoints="1"/>
          </p:cNvSpPr>
          <p:nvPr/>
        </p:nvSpPr>
        <p:spPr bwMode="auto">
          <a:xfrm>
            <a:off x="2016841" y="505991"/>
            <a:ext cx="2613025" cy="3198324"/>
          </a:xfrm>
          <a:custGeom>
            <a:avLst/>
            <a:gdLst>
              <a:gd name="T0" fmla="*/ 331 w 663"/>
              <a:gd name="T1" fmla="*/ 778 h 778"/>
              <a:gd name="T2" fmla="*/ 331 w 663"/>
              <a:gd name="T3" fmla="*/ 778 h 778"/>
              <a:gd name="T4" fmla="*/ 565 w 663"/>
              <a:gd name="T5" fmla="*/ 681 h 778"/>
              <a:gd name="T6" fmla="*/ 663 w 663"/>
              <a:gd name="T7" fmla="*/ 447 h 778"/>
              <a:gd name="T8" fmla="*/ 662 w 663"/>
              <a:gd name="T9" fmla="*/ 447 h 778"/>
              <a:gd name="T10" fmla="*/ 662 w 663"/>
              <a:gd name="T11" fmla="*/ 447 h 778"/>
              <a:gd name="T12" fmla="*/ 662 w 663"/>
              <a:gd name="T13" fmla="*/ 447 h 778"/>
              <a:gd name="T14" fmla="*/ 663 w 663"/>
              <a:gd name="T15" fmla="*/ 447 h 778"/>
              <a:gd name="T16" fmla="*/ 649 w 663"/>
              <a:gd name="T17" fmla="*/ 351 h 778"/>
              <a:gd name="T18" fmla="*/ 629 w 663"/>
              <a:gd name="T19" fmla="*/ 302 h 778"/>
              <a:gd name="T20" fmla="*/ 429 w 663"/>
              <a:gd name="T21" fmla="*/ 130 h 778"/>
              <a:gd name="T22" fmla="*/ 378 w 663"/>
              <a:gd name="T23" fmla="*/ 115 h 778"/>
              <a:gd name="T24" fmla="*/ 367 w 663"/>
              <a:gd name="T25" fmla="*/ 131 h 778"/>
              <a:gd name="T26" fmla="*/ 418 w 663"/>
              <a:gd name="T27" fmla="*/ 146 h 778"/>
              <a:gd name="T28" fmla="*/ 613 w 663"/>
              <a:gd name="T29" fmla="*/ 314 h 778"/>
              <a:gd name="T30" fmla="*/ 632 w 663"/>
              <a:gd name="T31" fmla="*/ 362 h 778"/>
              <a:gd name="T32" fmla="*/ 646 w 663"/>
              <a:gd name="T33" fmla="*/ 455 h 778"/>
              <a:gd name="T34" fmla="*/ 646 w 663"/>
              <a:gd name="T35" fmla="*/ 455 h 778"/>
              <a:gd name="T36" fmla="*/ 646 w 663"/>
              <a:gd name="T37" fmla="*/ 455 h 778"/>
              <a:gd name="T38" fmla="*/ 646 w 663"/>
              <a:gd name="T39" fmla="*/ 455 h 778"/>
              <a:gd name="T40" fmla="*/ 646 w 663"/>
              <a:gd name="T41" fmla="*/ 455 h 778"/>
              <a:gd name="T42" fmla="*/ 551 w 663"/>
              <a:gd name="T43" fmla="*/ 683 h 778"/>
              <a:gd name="T44" fmla="*/ 331 w 663"/>
              <a:gd name="T45" fmla="*/ 778 h 778"/>
              <a:gd name="T46" fmla="*/ 440 w 663"/>
              <a:gd name="T47" fmla="*/ 21 h 778"/>
              <a:gd name="T48" fmla="*/ 0 w 663"/>
              <a:gd name="T49" fmla="*/ 455 h 778"/>
              <a:gd name="T50" fmla="*/ 0 w 663"/>
              <a:gd name="T51" fmla="*/ 455 h 778"/>
              <a:gd name="T52" fmla="*/ 0 w 663"/>
              <a:gd name="T53" fmla="*/ 455 h 778"/>
              <a:gd name="T54" fmla="*/ 0 w 663"/>
              <a:gd name="T55" fmla="*/ 447 h 778"/>
              <a:gd name="T56" fmla="*/ 0 w 663"/>
              <a:gd name="T57" fmla="*/ 447 h 778"/>
              <a:gd name="T58" fmla="*/ 0 w 663"/>
              <a:gd name="T59" fmla="*/ 447 h 778"/>
              <a:gd name="T60" fmla="*/ 454 w 663"/>
              <a:gd name="T61" fmla="*/ 0 h 778"/>
              <a:gd name="T62" fmla="*/ 440 w 663"/>
              <a:gd name="T63" fmla="*/ 21 h 778"/>
              <a:gd name="T64" fmla="*/ 323 w 663"/>
              <a:gd name="T65" fmla="*/ 778 h 778"/>
              <a:gd name="T66" fmla="*/ 323 w 663"/>
              <a:gd name="T67" fmla="*/ 778 h 778"/>
              <a:gd name="T68" fmla="*/ 323 w 663"/>
              <a:gd name="T69" fmla="*/ 778 h 778"/>
              <a:gd name="T70" fmla="*/ 323 w 663"/>
              <a:gd name="T71" fmla="*/ 778 h 778"/>
              <a:gd name="T72" fmla="*/ 323 w 663"/>
              <a:gd name="T73" fmla="*/ 778 h 778"/>
              <a:gd name="T74" fmla="*/ 323 w 663"/>
              <a:gd name="T75" fmla="*/ 778 h 778"/>
              <a:gd name="T76" fmla="*/ 327 w 663"/>
              <a:gd name="T77" fmla="*/ 778 h 778"/>
              <a:gd name="T78" fmla="*/ 331 w 663"/>
              <a:gd name="T79" fmla="*/ 778 h 778"/>
              <a:gd name="T80" fmla="*/ 331 w 663"/>
              <a:gd name="T81" fmla="*/ 778 h 778"/>
              <a:gd name="T82" fmla="*/ 327 w 663"/>
              <a:gd name="T83" fmla="*/ 778 h 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63" h="778">
                <a:moveTo>
                  <a:pt x="331" y="778"/>
                </a:moveTo>
                <a:cubicBezTo>
                  <a:pt x="331" y="778"/>
                  <a:pt x="331" y="778"/>
                  <a:pt x="331" y="778"/>
                </a:cubicBezTo>
                <a:cubicBezTo>
                  <a:pt x="423" y="778"/>
                  <a:pt x="505" y="741"/>
                  <a:pt x="565" y="681"/>
                </a:cubicBezTo>
                <a:cubicBezTo>
                  <a:pt x="625" y="621"/>
                  <a:pt x="663" y="538"/>
                  <a:pt x="663" y="447"/>
                </a:cubicBezTo>
                <a:cubicBezTo>
                  <a:pt x="662" y="447"/>
                  <a:pt x="662" y="447"/>
                  <a:pt x="662" y="447"/>
                </a:cubicBezTo>
                <a:cubicBezTo>
                  <a:pt x="662" y="447"/>
                  <a:pt x="662" y="447"/>
                  <a:pt x="662" y="447"/>
                </a:cubicBezTo>
                <a:cubicBezTo>
                  <a:pt x="662" y="447"/>
                  <a:pt x="662" y="447"/>
                  <a:pt x="662" y="447"/>
                </a:cubicBezTo>
                <a:cubicBezTo>
                  <a:pt x="663" y="447"/>
                  <a:pt x="663" y="447"/>
                  <a:pt x="663" y="447"/>
                </a:cubicBezTo>
                <a:cubicBezTo>
                  <a:pt x="663" y="414"/>
                  <a:pt x="658" y="382"/>
                  <a:pt x="649" y="351"/>
                </a:cubicBezTo>
                <a:cubicBezTo>
                  <a:pt x="643" y="334"/>
                  <a:pt x="637" y="318"/>
                  <a:pt x="629" y="302"/>
                </a:cubicBezTo>
                <a:cubicBezTo>
                  <a:pt x="589" y="220"/>
                  <a:pt x="517" y="157"/>
                  <a:pt x="429" y="130"/>
                </a:cubicBezTo>
                <a:cubicBezTo>
                  <a:pt x="378" y="115"/>
                  <a:pt x="378" y="115"/>
                  <a:pt x="378" y="115"/>
                </a:cubicBezTo>
                <a:cubicBezTo>
                  <a:pt x="367" y="131"/>
                  <a:pt x="367" y="131"/>
                  <a:pt x="367" y="131"/>
                </a:cubicBezTo>
                <a:cubicBezTo>
                  <a:pt x="418" y="146"/>
                  <a:pt x="418" y="146"/>
                  <a:pt x="418" y="146"/>
                </a:cubicBezTo>
                <a:cubicBezTo>
                  <a:pt x="504" y="173"/>
                  <a:pt x="575" y="234"/>
                  <a:pt x="613" y="314"/>
                </a:cubicBezTo>
                <a:cubicBezTo>
                  <a:pt x="621" y="329"/>
                  <a:pt x="627" y="345"/>
                  <a:pt x="632" y="362"/>
                </a:cubicBezTo>
                <a:cubicBezTo>
                  <a:pt x="641" y="392"/>
                  <a:pt x="646" y="423"/>
                  <a:pt x="646" y="455"/>
                </a:cubicBezTo>
                <a:cubicBezTo>
                  <a:pt x="646" y="455"/>
                  <a:pt x="646" y="455"/>
                  <a:pt x="646" y="455"/>
                </a:cubicBezTo>
                <a:cubicBezTo>
                  <a:pt x="646" y="455"/>
                  <a:pt x="646" y="455"/>
                  <a:pt x="646" y="455"/>
                </a:cubicBezTo>
                <a:cubicBezTo>
                  <a:pt x="646" y="455"/>
                  <a:pt x="646" y="455"/>
                  <a:pt x="646" y="455"/>
                </a:cubicBezTo>
                <a:cubicBezTo>
                  <a:pt x="646" y="455"/>
                  <a:pt x="646" y="455"/>
                  <a:pt x="646" y="455"/>
                </a:cubicBezTo>
                <a:cubicBezTo>
                  <a:pt x="646" y="544"/>
                  <a:pt x="610" y="625"/>
                  <a:pt x="551" y="683"/>
                </a:cubicBezTo>
                <a:cubicBezTo>
                  <a:pt x="495" y="740"/>
                  <a:pt x="417" y="776"/>
                  <a:pt x="331" y="778"/>
                </a:cubicBezTo>
                <a:close/>
                <a:moveTo>
                  <a:pt x="440" y="21"/>
                </a:moveTo>
                <a:cubicBezTo>
                  <a:pt x="232" y="132"/>
                  <a:pt x="0" y="242"/>
                  <a:pt x="0" y="455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52"/>
                  <a:pt x="0" y="450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228"/>
                  <a:pt x="239" y="115"/>
                  <a:pt x="454" y="0"/>
                </a:cubicBezTo>
                <a:cubicBezTo>
                  <a:pt x="440" y="21"/>
                  <a:pt x="440" y="21"/>
                  <a:pt x="440" y="21"/>
                </a:cubicBezTo>
                <a:close/>
                <a:moveTo>
                  <a:pt x="323" y="778"/>
                </a:moveTo>
                <a:cubicBezTo>
                  <a:pt x="323" y="778"/>
                  <a:pt x="323" y="778"/>
                  <a:pt x="323" y="778"/>
                </a:cubicBezTo>
                <a:cubicBezTo>
                  <a:pt x="323" y="778"/>
                  <a:pt x="323" y="778"/>
                  <a:pt x="323" y="778"/>
                </a:cubicBezTo>
                <a:cubicBezTo>
                  <a:pt x="323" y="778"/>
                  <a:pt x="323" y="778"/>
                  <a:pt x="323" y="778"/>
                </a:cubicBezTo>
                <a:cubicBezTo>
                  <a:pt x="323" y="778"/>
                  <a:pt x="323" y="778"/>
                  <a:pt x="323" y="778"/>
                </a:cubicBezTo>
                <a:cubicBezTo>
                  <a:pt x="323" y="778"/>
                  <a:pt x="323" y="778"/>
                  <a:pt x="323" y="778"/>
                </a:cubicBezTo>
                <a:close/>
                <a:moveTo>
                  <a:pt x="327" y="778"/>
                </a:moveTo>
                <a:cubicBezTo>
                  <a:pt x="328" y="778"/>
                  <a:pt x="330" y="778"/>
                  <a:pt x="331" y="778"/>
                </a:cubicBezTo>
                <a:cubicBezTo>
                  <a:pt x="331" y="778"/>
                  <a:pt x="331" y="778"/>
                  <a:pt x="331" y="778"/>
                </a:cubicBezTo>
                <a:cubicBezTo>
                  <a:pt x="330" y="778"/>
                  <a:pt x="328" y="778"/>
                  <a:pt x="327" y="7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EE793F-9593-4A28-AF3F-E037FD88A14B}"/>
              </a:ext>
            </a:extLst>
          </p:cNvPr>
          <p:cNvSpPr txBox="1"/>
          <p:nvPr/>
        </p:nvSpPr>
        <p:spPr>
          <a:xfrm>
            <a:off x="3466020" y="8850819"/>
            <a:ext cx="3271206" cy="250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KR CONSTRUCTION</a:t>
            </a:r>
            <a:endParaRPr lang="ko-KR" altLang="en-US" sz="1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51CCE2-E47A-41DA-8606-884AA6FB3298}"/>
              </a:ext>
            </a:extLst>
          </p:cNvPr>
          <p:cNvSpPr txBox="1"/>
          <p:nvPr/>
        </p:nvSpPr>
        <p:spPr>
          <a:xfrm>
            <a:off x="3414436" y="8385572"/>
            <a:ext cx="3322790" cy="532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/>
              </a:rPr>
              <a:t>KR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/>
              </a:rPr>
              <a:t>건설㈜</a:t>
            </a:r>
          </a:p>
        </p:txBody>
      </p:sp>
      <p:pic>
        <p:nvPicPr>
          <p:cNvPr id="37" name="Picture 7" descr="F:\▶케이알건설\★케이알건설\KR건설-로고\KR건설-최종.jpg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0127" r="26896" b="46119"/>
          <a:stretch/>
        </p:blipFill>
        <p:spPr bwMode="auto">
          <a:xfrm>
            <a:off x="2874963" y="8486397"/>
            <a:ext cx="591057" cy="4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EE793F-9593-4A28-AF3F-E037FD88A14B}"/>
              </a:ext>
            </a:extLst>
          </p:cNvPr>
          <p:cNvSpPr txBox="1"/>
          <p:nvPr/>
        </p:nvSpPr>
        <p:spPr>
          <a:xfrm>
            <a:off x="2895121" y="9043013"/>
            <a:ext cx="32712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주소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: 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전남 목포시  평화로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38, 4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층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상동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전화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: 061-285-6900</a:t>
            </a:r>
          </a:p>
          <a:p>
            <a:pPr lvl="0">
              <a:lnSpc>
                <a:spcPct val="150000"/>
              </a:lnSpc>
            </a:pP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팩스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: 061-285-6901</a:t>
            </a:r>
          </a:p>
          <a:p>
            <a:pPr lvl="0">
              <a:lnSpc>
                <a:spcPct val="150000"/>
              </a:lnSpc>
            </a:pP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메일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: kr2856900@naver.com</a:t>
            </a:r>
            <a:endParaRPr lang="ko-KR" altLang="en-US" sz="1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36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37C7D61D-0BB5-4C5E-A485-F07D1B90DF8D}"/>
              </a:ext>
            </a:extLst>
          </p:cNvPr>
          <p:cNvSpPr/>
          <p:nvPr/>
        </p:nvSpPr>
        <p:spPr>
          <a:xfrm>
            <a:off x="0" y="596049"/>
            <a:ext cx="7559675" cy="10095764"/>
          </a:xfrm>
          <a:custGeom>
            <a:avLst/>
            <a:gdLst>
              <a:gd name="connsiteX0" fmla="*/ 0 w 7559675"/>
              <a:gd name="connsiteY0" fmla="*/ 0 h 10095764"/>
              <a:gd name="connsiteX1" fmla="*/ 7559675 w 7559675"/>
              <a:gd name="connsiteY1" fmla="*/ 6810120 h 10095764"/>
              <a:gd name="connsiteX2" fmla="*/ 7559675 w 7559675"/>
              <a:gd name="connsiteY2" fmla="*/ 10095764 h 10095764"/>
              <a:gd name="connsiteX3" fmla="*/ 5896625 w 7559675"/>
              <a:gd name="connsiteY3" fmla="*/ 10095764 h 10095764"/>
              <a:gd name="connsiteX4" fmla="*/ 0 w 7559675"/>
              <a:gd name="connsiteY4" fmla="*/ 4818774 h 10095764"/>
              <a:gd name="connsiteX5" fmla="*/ 0 w 7559675"/>
              <a:gd name="connsiteY5" fmla="*/ 0 h 1009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9675" h="10095764">
                <a:moveTo>
                  <a:pt x="0" y="0"/>
                </a:moveTo>
                <a:lnTo>
                  <a:pt x="7559675" y="6810120"/>
                </a:lnTo>
                <a:lnTo>
                  <a:pt x="7559675" y="10095764"/>
                </a:lnTo>
                <a:lnTo>
                  <a:pt x="5896625" y="10095764"/>
                </a:lnTo>
                <a:lnTo>
                  <a:pt x="0" y="48187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FCC36808-2EB6-4036-A886-E4A0DEF6CF8C}"/>
              </a:ext>
            </a:extLst>
          </p:cNvPr>
          <p:cNvSpPr/>
          <p:nvPr/>
        </p:nvSpPr>
        <p:spPr>
          <a:xfrm>
            <a:off x="0" y="701"/>
            <a:ext cx="4699091" cy="5243969"/>
          </a:xfrm>
          <a:custGeom>
            <a:avLst/>
            <a:gdLst>
              <a:gd name="connsiteX0" fmla="*/ 0 w 4699091"/>
              <a:gd name="connsiteY0" fmla="*/ 0 h 5243969"/>
              <a:gd name="connsiteX1" fmla="*/ 4699091 w 4699091"/>
              <a:gd name="connsiteY1" fmla="*/ 0 h 5243969"/>
              <a:gd name="connsiteX2" fmla="*/ 0 w 4699091"/>
              <a:gd name="connsiteY2" fmla="*/ 5243969 h 524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9091" h="5243969">
                <a:moveTo>
                  <a:pt x="0" y="0"/>
                </a:moveTo>
                <a:lnTo>
                  <a:pt x="4699091" y="0"/>
                </a:lnTo>
                <a:lnTo>
                  <a:pt x="0" y="524396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2" name="object 2"/>
          <p:cNvSpPr txBox="1"/>
          <p:nvPr/>
        </p:nvSpPr>
        <p:spPr>
          <a:xfrm>
            <a:off x="4190208" y="2571169"/>
            <a:ext cx="2232479" cy="3693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altLang="ko-KR" sz="2400" b="1" spc="29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algun Gothic"/>
              </a:rPr>
              <a:t>ViSON</a:t>
            </a:r>
            <a:endParaRPr lang="ko-KR" altLang="en-US" sz="2400" b="1" spc="29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algun Gothic"/>
            </a:endParaRPr>
          </a:p>
        </p:txBody>
      </p:sp>
      <p:pic>
        <p:nvPicPr>
          <p:cNvPr id="9" name="Picture 9" descr="공사지명원_7_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449638"/>
            <a:ext cx="4279900" cy="43830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60700" y="4122738"/>
            <a:ext cx="8651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b="1" dirty="0">
                <a:solidFill>
                  <a:schemeClr val="bg1"/>
                </a:solidFill>
              </a:rPr>
              <a:t>변 화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63713" y="6426200"/>
            <a:ext cx="8651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b="1">
                <a:solidFill>
                  <a:schemeClr val="bg1"/>
                </a:solidFill>
              </a:rPr>
              <a:t>환 경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356100" y="6413500"/>
            <a:ext cx="8651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b="1">
                <a:solidFill>
                  <a:schemeClr val="bg1"/>
                </a:solidFill>
              </a:rPr>
              <a:t>신 뢰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006475" y="8083550"/>
            <a:ext cx="5400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sz="1200" b="1" dirty="0" err="1">
                <a:latin typeface="바탕" panose="02030600000101010101" pitchFamily="18" charset="-127"/>
                <a:ea typeface="바탕" panose="02030600000101010101" pitchFamily="18" charset="-127"/>
              </a:rPr>
              <a:t>케이알건설</a:t>
            </a:r>
            <a:r>
              <a:rPr lang="ko-KR" altLang="en-US" sz="1200" b="1" dirty="0">
                <a:latin typeface="바탕" panose="02030600000101010101" pitchFamily="18" charset="-127"/>
                <a:ea typeface="바탕" panose="02030600000101010101" pitchFamily="18" charset="-127"/>
              </a:rPr>
              <a:t>㈜은 변화</a:t>
            </a:r>
            <a:r>
              <a:rPr lang="en-US" altLang="ko-KR" sz="1200" b="1" dirty="0">
                <a:latin typeface="바탕" panose="02030600000101010101" pitchFamily="18" charset="-127"/>
                <a:ea typeface="바탕" panose="02030600000101010101" pitchFamily="18" charset="-127"/>
              </a:rPr>
              <a:t>, </a:t>
            </a:r>
            <a:r>
              <a:rPr lang="ko-KR" altLang="en-US" sz="1200" b="1" dirty="0">
                <a:latin typeface="바탕" panose="02030600000101010101" pitchFamily="18" charset="-127"/>
                <a:ea typeface="바탕" panose="02030600000101010101" pitchFamily="18" charset="-127"/>
              </a:rPr>
              <a:t>환경</a:t>
            </a:r>
            <a:r>
              <a:rPr lang="en-US" altLang="ko-KR" sz="1200" b="1" dirty="0">
                <a:latin typeface="바탕" panose="02030600000101010101" pitchFamily="18" charset="-127"/>
                <a:ea typeface="바탕" panose="02030600000101010101" pitchFamily="18" charset="-127"/>
              </a:rPr>
              <a:t>, </a:t>
            </a:r>
            <a:r>
              <a:rPr lang="ko-KR" altLang="en-US" sz="1200" b="1" dirty="0">
                <a:latin typeface="바탕" panose="02030600000101010101" pitchFamily="18" charset="-127"/>
                <a:ea typeface="바탕" panose="02030600000101010101" pitchFamily="18" charset="-127"/>
              </a:rPr>
              <a:t>신뢰를 핵심 가치로 여기는 기업입니다</a:t>
            </a:r>
            <a:r>
              <a:rPr lang="en-US" altLang="ko-KR" sz="1200" b="1" dirty="0"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54175" y="8528050"/>
            <a:ext cx="5184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42988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000" dirty="0"/>
              <a:t>변화 </a:t>
            </a:r>
            <a:r>
              <a:rPr lang="en-US" altLang="ko-KR" sz="1000" dirty="0"/>
              <a:t>: </a:t>
            </a:r>
            <a:r>
              <a:rPr lang="ko-KR" altLang="en-US" sz="1000" dirty="0"/>
              <a:t>항상 그 자리에 머물지 않고 첨단 기술 개발을 위해 도전 합니다</a:t>
            </a:r>
            <a:r>
              <a:rPr lang="en-US" altLang="ko-KR" sz="1000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ko-KR" altLang="en-US" sz="1000" dirty="0"/>
              <a:t>환경 </a:t>
            </a:r>
            <a:r>
              <a:rPr lang="en-US" altLang="ko-KR" sz="1000" dirty="0"/>
              <a:t>: </a:t>
            </a:r>
            <a:r>
              <a:rPr lang="ko-KR" altLang="en-US" sz="1000" dirty="0"/>
              <a:t>자연과 함께 할 수 있는 주거 공간을 위해 최선을 다 합니다</a:t>
            </a:r>
            <a:r>
              <a:rPr lang="en-US" altLang="ko-KR" sz="1000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ko-KR" altLang="en-US" sz="1000" dirty="0"/>
              <a:t>신뢰 </a:t>
            </a:r>
            <a:r>
              <a:rPr lang="en-US" altLang="ko-KR" sz="1000" dirty="0"/>
              <a:t>: </a:t>
            </a:r>
            <a:r>
              <a:rPr lang="ko-KR" altLang="en-US" sz="1000" dirty="0"/>
              <a:t>상호존중</a:t>
            </a:r>
            <a:r>
              <a:rPr lang="en-US" altLang="ko-KR" sz="1000" dirty="0"/>
              <a:t>, </a:t>
            </a:r>
            <a:r>
              <a:rPr lang="ko-KR" altLang="en-US" sz="1000" dirty="0"/>
              <a:t>상생성장을 위해 기본과 원칙</a:t>
            </a:r>
            <a:r>
              <a:rPr lang="en-US" altLang="ko-KR" sz="1000" dirty="0"/>
              <a:t>, </a:t>
            </a:r>
            <a:r>
              <a:rPr lang="ko-KR" altLang="en-US" sz="1000" dirty="0"/>
              <a:t>소통을 중시합니다</a:t>
            </a:r>
            <a:r>
              <a:rPr lang="en-US" altLang="ko-KR" sz="1000" dirty="0"/>
              <a:t>.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82" y="9911494"/>
            <a:ext cx="2021852" cy="3964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AFC16805-A01A-47A3-AADE-6123D3697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02</a:t>
            </a:r>
            <a:endParaRPr lang="ko-KR" altLang="en-US"/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186DA291-AFDA-43C5-995B-CDC5BECABA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/>
              <a:t>관련 서류</a:t>
            </a:r>
          </a:p>
        </p:txBody>
      </p:sp>
      <p:sp>
        <p:nvSpPr>
          <p:cNvPr id="19" name="텍스트 개체 틀 18">
            <a:extLst>
              <a:ext uri="{FF2B5EF4-FFF2-40B4-BE49-F238E27FC236}">
                <a16:creationId xmlns:a16="http://schemas.microsoft.com/office/drawing/2014/main" id="{0101F5D6-2A10-4964-8729-D0315C9006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30346" y="7057969"/>
            <a:ext cx="2386231" cy="1754326"/>
          </a:xfrm>
        </p:spPr>
        <p:txBody>
          <a:bodyPr/>
          <a:lstStyle/>
          <a:p>
            <a:r>
              <a:rPr lang="ko-KR" altLang="en-US" dirty="0"/>
              <a:t>사업자등록증</a:t>
            </a:r>
          </a:p>
          <a:p>
            <a:r>
              <a:rPr lang="ko-KR" altLang="en-US" dirty="0"/>
              <a:t>여성기업 확인서</a:t>
            </a:r>
          </a:p>
          <a:p>
            <a:r>
              <a:rPr lang="ko-KR" altLang="en-US" dirty="0"/>
              <a:t>기업부설연구소 인정서</a:t>
            </a:r>
          </a:p>
          <a:p>
            <a:r>
              <a:rPr lang="ko-KR" altLang="en-US" dirty="0"/>
              <a:t>중소기업 확인서</a:t>
            </a:r>
          </a:p>
          <a:p>
            <a:r>
              <a:rPr lang="ko-KR" altLang="en-US" dirty="0"/>
              <a:t>벤처기업 확인서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29" name="그림 개체 틀 28">
            <a:extLst>
              <a:ext uri="{FF2B5EF4-FFF2-40B4-BE49-F238E27FC236}">
                <a16:creationId xmlns:a16="http://schemas.microsoft.com/office/drawing/2014/main" id="{69688093-7231-475B-8807-5B81320607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78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729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8521BD24-108C-4652-AB26-46EBF1C2825E}"/>
              </a:ext>
            </a:extLst>
          </p:cNvPr>
          <p:cNvSpPr/>
          <p:nvPr/>
        </p:nvSpPr>
        <p:spPr>
          <a:xfrm>
            <a:off x="534669" y="0"/>
            <a:ext cx="7025006" cy="10691813"/>
          </a:xfrm>
          <a:custGeom>
            <a:avLst/>
            <a:gdLst>
              <a:gd name="connsiteX0" fmla="*/ 4251644 w 7025006"/>
              <a:gd name="connsiteY0" fmla="*/ 0 h 10691813"/>
              <a:gd name="connsiteX1" fmla="*/ 7025006 w 7025006"/>
              <a:gd name="connsiteY1" fmla="*/ 0 h 10691813"/>
              <a:gd name="connsiteX2" fmla="*/ 7025006 w 7025006"/>
              <a:gd name="connsiteY2" fmla="*/ 10691813 h 10691813"/>
              <a:gd name="connsiteX3" fmla="*/ 0 w 7025006"/>
              <a:gd name="connsiteY3" fmla="*/ 10691813 h 10691813"/>
              <a:gd name="connsiteX4" fmla="*/ 4251644 w 7025006"/>
              <a:gd name="connsiteY4" fmla="*/ 0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5006" h="10691813">
                <a:moveTo>
                  <a:pt x="4251644" y="0"/>
                </a:moveTo>
                <a:lnTo>
                  <a:pt x="7025006" y="0"/>
                </a:lnTo>
                <a:lnTo>
                  <a:pt x="7025006" y="10691813"/>
                </a:lnTo>
                <a:lnTo>
                  <a:pt x="0" y="10691813"/>
                </a:lnTo>
                <a:lnTo>
                  <a:pt x="425164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13A611BF-2CED-4F1C-94C3-853C90C9B28E}"/>
              </a:ext>
            </a:extLst>
          </p:cNvPr>
          <p:cNvSpPr/>
          <p:nvPr/>
        </p:nvSpPr>
        <p:spPr>
          <a:xfrm>
            <a:off x="534670" y="8563764"/>
            <a:ext cx="1760855" cy="2126463"/>
          </a:xfrm>
          <a:custGeom>
            <a:avLst/>
            <a:gdLst>
              <a:gd name="connsiteX0" fmla="*/ 868736 w 1809039"/>
              <a:gd name="connsiteY0" fmla="*/ 0 h 2184651"/>
              <a:gd name="connsiteX1" fmla="*/ 1809039 w 1809039"/>
              <a:gd name="connsiteY1" fmla="*/ 2184651 h 2184651"/>
              <a:gd name="connsiteX2" fmla="*/ 0 w 1809039"/>
              <a:gd name="connsiteY2" fmla="*/ 2184651 h 2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039" h="2184651">
                <a:moveTo>
                  <a:pt x="868736" y="0"/>
                </a:moveTo>
                <a:lnTo>
                  <a:pt x="1809039" y="2184651"/>
                </a:lnTo>
                <a:lnTo>
                  <a:pt x="0" y="2184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15" name="직각 삼각형 14">
            <a:extLst>
              <a:ext uri="{FF2B5EF4-FFF2-40B4-BE49-F238E27FC236}">
                <a16:creationId xmlns:a16="http://schemas.microsoft.com/office/drawing/2014/main" id="{1695FE79-81F9-4E58-B085-D31C4CD0ACA2}"/>
              </a:ext>
            </a:extLst>
          </p:cNvPr>
          <p:cNvSpPr/>
          <p:nvPr/>
        </p:nvSpPr>
        <p:spPr>
          <a:xfrm flipH="1" flipV="1">
            <a:off x="6731516" y="-1"/>
            <a:ext cx="828159" cy="2046571"/>
          </a:xfrm>
          <a:prstGeom prst="rtTriangle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ko-KR" altLang="en-US" sz="1801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F53EE9B0-7BA6-4C97-A26D-2320E157F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/>
              <a:t>사업자 등록증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1301DB14-98E5-48E9-8956-687A4B9F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1B99-8C16-483F-B937-57B95F30B0EE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4" name="그림 개체 틀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" b="2630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FB60B89-7B4F-4B8E-9050-9F34561DA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여성기업확인서</a:t>
            </a:r>
          </a:p>
        </p:txBody>
      </p:sp>
      <p:graphicFrame>
        <p:nvGraphicFramePr>
          <p:cNvPr id="5" name="그림 개체 틀 4"/>
          <p:cNvGraphicFramePr>
            <a:graphicFrameLocks noGrp="1" noChangeAspect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2409986466"/>
              </p:ext>
            </p:extLst>
          </p:nvPr>
        </p:nvGraphicFramePr>
        <p:xfrm>
          <a:off x="1128473" y="1911508"/>
          <a:ext cx="5334323" cy="7543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esPDF" r:id="rId2" imgW="5669280" imgH="8016840" progId="NesPDF.Document">
                  <p:embed/>
                </p:oleObj>
              </mc:Choice>
              <mc:Fallback>
                <p:oleObj name="NesPDF" r:id="rId2" imgW="5669280" imgH="8016840" progId="Nes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28473" y="1911508"/>
                        <a:ext cx="5334323" cy="7543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공사지명원_3">
      <a:dk1>
        <a:sysClr val="windowText" lastClr="000000"/>
      </a:dk1>
      <a:lt1>
        <a:sysClr val="window" lastClr="FFFFFF"/>
      </a:lt1>
      <a:dk2>
        <a:srgbClr val="007991"/>
      </a:dk2>
      <a:lt2>
        <a:srgbClr val="E7E6E6"/>
      </a:lt2>
      <a:accent1>
        <a:srgbClr val="007991"/>
      </a:accent1>
      <a:accent2>
        <a:srgbClr val="88CEDD"/>
      </a:accent2>
      <a:accent3>
        <a:srgbClr val="A5A5A5"/>
      </a:accent3>
      <a:accent4>
        <a:srgbClr val="004656"/>
      </a:accent4>
      <a:accent5>
        <a:srgbClr val="61C3E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20000000000000000000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20000000000000000000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3300"/>
        </a:solidFill>
        <a:ln w="9525" algn="ctr">
          <a:solidFill>
            <a:srgbClr val="FF0000"/>
          </a:solidFill>
          <a:round/>
          <a:headEnd/>
          <a:tailEnd/>
        </a:ln>
      </a:spPr>
      <a:bodyPr/>
      <a:lstStyle>
        <a:defPPr algn="ctr">
          <a:spcBef>
            <a:spcPct val="0"/>
          </a:spcBef>
          <a:buClrTx/>
          <a:buSzTx/>
          <a:buFontTx/>
          <a:buNone/>
          <a:defRPr sz="1400">
            <a:latin typeface="HY헤드라인M" panose="02030600000101010101" pitchFamily="18" charset="-127"/>
            <a:ea typeface="HY헤드라인M" panose="02030600000101010101" pitchFamily="18" charset="-127"/>
          </a:defRPr>
        </a:defPPr>
      </a:lstStyle>
    </a:spDef>
    <a:txDef>
      <a:spPr/>
      <a:bodyPr vert="horz" wrap="square" lIns="0" tIns="0" rIns="0" bIns="0">
        <a:spAutoFit/>
      </a:bodyPr>
      <a:lstStyle>
        <a:defPPr algn="l">
          <a:lnSpc>
            <a:spcPct val="130000"/>
          </a:lnSpc>
          <a:defRPr sz="1701">
            <a:latin typeface="Malgun Gothic"/>
            <a:cs typeface="Malgun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7031</TotalTime>
  <Words>2882</Words>
  <Application>Microsoft Office PowerPoint</Application>
  <PresentationFormat>사용자 지정</PresentationFormat>
  <Paragraphs>834</Paragraphs>
  <Slides>56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56</vt:i4>
      </vt:variant>
    </vt:vector>
  </HeadingPairs>
  <TitlesOfParts>
    <vt:vector size="77" baseType="lpstr">
      <vt:lpstr>(한)목화체</vt:lpstr>
      <vt:lpstr>HY울릉도B</vt:lpstr>
      <vt:lpstr>HY헤드라인M</vt:lpstr>
      <vt:lpstr>Marigold</vt:lpstr>
      <vt:lpstr>굴림</vt:lpstr>
      <vt:lpstr>굴림체</vt:lpstr>
      <vt:lpstr>돋움</vt:lpstr>
      <vt:lpstr>맑은 고딕</vt:lpstr>
      <vt:lpstr>맑은 고딕</vt:lpstr>
      <vt:lpstr>바탕</vt:lpstr>
      <vt:lpstr>휴먼엑스포</vt:lpstr>
      <vt:lpstr>휴먼편지체</vt:lpstr>
      <vt:lpstr>Arial</vt:lpstr>
      <vt:lpstr>Calibri</vt:lpstr>
      <vt:lpstr>Calibri Light</vt:lpstr>
      <vt:lpstr>Tahoma</vt:lpstr>
      <vt:lpstr>Trebuchet MS</vt:lpstr>
      <vt:lpstr>Wingdings</vt:lpstr>
      <vt:lpstr>Office 테마</vt:lpstr>
      <vt:lpstr>NesPDF</vt:lpstr>
      <vt:lpstr>Chart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[비즈폼] 공사지명원</dc:title>
  <dc:subject/>
  <dc:creator>㈜비즈폼</dc:creator>
  <cp:keywords/>
  <dc:description>무단 복제 배포시 법적 불이익을 받을 수 있습니다.</dc:description>
  <cp:lastModifiedBy>김연진</cp:lastModifiedBy>
  <cp:revision>760</cp:revision>
  <cp:lastPrinted>2021-01-04T08:07:40Z</cp:lastPrinted>
  <dcterms:created xsi:type="dcterms:W3CDTF">2017-07-27T06:05:18Z</dcterms:created>
  <dcterms:modified xsi:type="dcterms:W3CDTF">2021-01-25T09:09:51Z</dcterms:modified>
  <cp:category>본 문서의 저작권은 비즈폼에 있습니다.</cp:category>
  <cp:contentStatus/>
</cp:coreProperties>
</file>